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70" r:id="rId3"/>
    <p:sldId id="257"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017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765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62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10837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5853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419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1974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2464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11/17/2014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18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19341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885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20141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102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118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44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7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11/17/2014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3610171"/>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Reform and Renewal in the </a:t>
            </a:r>
            <a:r>
              <a:rPr lang="en-US" b="1" dirty="0" smtClean="0"/>
              <a:t>Church</a:t>
            </a:r>
            <a:endParaRPr lang="en-US" dirty="0"/>
          </a:p>
        </p:txBody>
      </p:sp>
      <p:sp>
        <p:nvSpPr>
          <p:cNvPr id="3" name="Subtitle 2"/>
          <p:cNvSpPr>
            <a:spLocks noGrp="1"/>
          </p:cNvSpPr>
          <p:nvPr>
            <p:ph type="subTitle" idx="1"/>
          </p:nvPr>
        </p:nvSpPr>
        <p:spPr/>
        <p:txBody>
          <a:bodyPr/>
          <a:lstStyle/>
          <a:p>
            <a:r>
              <a:rPr lang="en-US" dirty="0" smtClean="0"/>
              <a:t>Chapter 14</a:t>
            </a:r>
            <a:endParaRPr lang="en-US" dirty="0"/>
          </a:p>
        </p:txBody>
      </p:sp>
    </p:spTree>
    <p:extLst>
      <p:ext uri="{BB962C8B-B14F-4D97-AF65-F5344CB8AC3E}">
        <p14:creationId xmlns:p14="http://schemas.microsoft.com/office/powerpoint/2010/main" val="2902836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Impact</a:t>
            </a:r>
            <a:endParaRPr lang="en-US" dirty="0"/>
          </a:p>
        </p:txBody>
      </p:sp>
      <p:sp>
        <p:nvSpPr>
          <p:cNvPr id="3" name="Content Placeholder 2"/>
          <p:cNvSpPr>
            <a:spLocks noGrp="1"/>
          </p:cNvSpPr>
          <p:nvPr>
            <p:ph idx="1"/>
          </p:nvPr>
        </p:nvSpPr>
        <p:spPr/>
        <p:txBody>
          <a:bodyPr>
            <a:normAutofit fontScale="92500" lnSpcReduction="20000"/>
          </a:bodyPr>
          <a:lstStyle/>
          <a:p>
            <a:r>
              <a:rPr lang="en-US" dirty="0"/>
              <a:t>Luther initially backed the peasants.</a:t>
            </a:r>
          </a:p>
          <a:p>
            <a:r>
              <a:rPr lang="en-US" dirty="0"/>
              <a:t>When the peasants turned to violence, however, Luther egged the lords on as they crushed the rebellions.</a:t>
            </a:r>
          </a:p>
          <a:p>
            <a:r>
              <a:rPr lang="en-US" dirty="0"/>
              <a:t>Lutheranism came to exalt the state and subordinate church to the secular rulers.</a:t>
            </a:r>
          </a:p>
          <a:p>
            <a:r>
              <a:rPr lang="en-US" dirty="0"/>
              <a:t>Luther owed his success to the printing press, which helped him to spread his message, and to his own rhetorical skill.</a:t>
            </a:r>
          </a:p>
          <a:p>
            <a:r>
              <a:rPr lang="en-US" dirty="0"/>
              <a:t>Luther’s claim that all vocations have equal merit, the Protestant rejection of monasticism and celibacy, the insistence that all laity (including women) should read the Bible, and Luther’s acceptance of sexual desire (within marriage) all contributed to some improvement in women’s circumstances.</a:t>
            </a:r>
          </a:p>
          <a:p>
            <a:endParaRPr lang="en-US" dirty="0"/>
          </a:p>
        </p:txBody>
      </p:sp>
    </p:spTree>
    <p:extLst>
      <p:ext uri="{BB962C8B-B14F-4D97-AF65-F5344CB8AC3E}">
        <p14:creationId xmlns:p14="http://schemas.microsoft.com/office/powerpoint/2010/main" val="2732761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Germany and the Protestant Reformation</a:t>
            </a:r>
            <a:endParaRPr lang="en-US" dirty="0"/>
          </a:p>
        </p:txBody>
      </p:sp>
      <p:sp>
        <p:nvSpPr>
          <p:cNvPr id="3" name="Content Placeholder 2"/>
          <p:cNvSpPr>
            <a:spLocks noGrp="1"/>
          </p:cNvSpPr>
          <p:nvPr>
            <p:ph idx="1"/>
          </p:nvPr>
        </p:nvSpPr>
        <p:spPr>
          <a:xfrm>
            <a:off x="680321" y="2073499"/>
            <a:ext cx="9613861" cy="3862690"/>
          </a:xfrm>
        </p:spPr>
        <p:txBody>
          <a:bodyPr>
            <a:noAutofit/>
          </a:bodyPr>
          <a:lstStyle/>
          <a:p>
            <a:r>
              <a:rPr lang="en-US" sz="1900" dirty="0" smtClean="0"/>
              <a:t>The Rise of the Habsburg Dynasty</a:t>
            </a:r>
          </a:p>
          <a:p>
            <a:pPr lvl="1"/>
            <a:r>
              <a:rPr lang="en-US" sz="1900" dirty="0" smtClean="0"/>
              <a:t>In 1477 the marriage of Maximilian I of the House of Habsburg and Mary of Burgundy united the Austrian Empire with Burgundy and the Netherlands, making the Habsburgs the strongest ruling family in the Holy Roman (German) Empire.</a:t>
            </a:r>
          </a:p>
          <a:p>
            <a:pPr lvl="1"/>
            <a:r>
              <a:rPr lang="en-US" sz="1900" dirty="0" smtClean="0"/>
              <a:t>The Habsburg Charles V (1500–1558) inherited Spain, and Spanish possessions in Italy, Sicily, and Sardinia, in addition to the lands mentioned above.</a:t>
            </a:r>
          </a:p>
          <a:p>
            <a:pPr lvl="1"/>
            <a:r>
              <a:rPr lang="en-US" sz="1900" dirty="0" smtClean="0"/>
              <a:t>In 1519 Charles was elected Holy Roman Emperor. He believed that it was his duty to maintain the unity of Christendom.</a:t>
            </a:r>
          </a:p>
          <a:p>
            <a:pPr lvl="1"/>
            <a:r>
              <a:rPr lang="en-US" sz="1900" dirty="0" smtClean="0"/>
              <a:t>Many German princes converted to Lutheranism because it allowed them to seize Church property.</a:t>
            </a:r>
          </a:p>
          <a:p>
            <a:pPr lvl="1"/>
            <a:r>
              <a:rPr lang="en-US" sz="1900" dirty="0" smtClean="0"/>
              <a:t>Between 1521 and 1555 Charles V fought a series of wars with France over Burgundy. The French supported Lutheran princes within Germany against Charles.</a:t>
            </a:r>
          </a:p>
          <a:p>
            <a:pPr lvl="1"/>
            <a:r>
              <a:rPr lang="en-US" sz="1900" dirty="0" smtClean="0"/>
              <a:t>In the Peace of Augsburg (1555) Charles accepted the religious status quo in Germany.</a:t>
            </a:r>
            <a:endParaRPr lang="en-US" sz="1900" dirty="0"/>
          </a:p>
        </p:txBody>
      </p:sp>
    </p:spTree>
    <p:extLst>
      <p:ext uri="{BB962C8B-B14F-4D97-AF65-F5344CB8AC3E}">
        <p14:creationId xmlns:p14="http://schemas.microsoft.com/office/powerpoint/2010/main" val="2118117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the Protestant Reformation</a:t>
            </a:r>
            <a:endParaRPr lang="en-US" dirty="0"/>
          </a:p>
        </p:txBody>
      </p:sp>
      <p:sp>
        <p:nvSpPr>
          <p:cNvPr id="3" name="Content Placeholder 2"/>
          <p:cNvSpPr>
            <a:spLocks noGrp="1"/>
          </p:cNvSpPr>
          <p:nvPr>
            <p:ph idx="1"/>
          </p:nvPr>
        </p:nvSpPr>
        <p:spPr>
          <a:xfrm>
            <a:off x="680321" y="2150772"/>
            <a:ext cx="9613861" cy="3785417"/>
          </a:xfrm>
        </p:spPr>
        <p:txBody>
          <a:bodyPr>
            <a:noAutofit/>
          </a:bodyPr>
          <a:lstStyle/>
          <a:p>
            <a:r>
              <a:rPr lang="en-US" sz="1800" dirty="0"/>
              <a:t>Calvinism</a:t>
            </a:r>
          </a:p>
          <a:p>
            <a:pPr lvl="1"/>
            <a:r>
              <a:rPr lang="en-US" sz="1800" dirty="0"/>
              <a:t>Much of northern Europe broke with the Roman Church by 1555.</a:t>
            </a:r>
          </a:p>
          <a:p>
            <a:pPr lvl="1"/>
            <a:r>
              <a:rPr lang="en-US" sz="1800" dirty="0"/>
              <a:t>Calvinism was the most important new form of Protestantism.</a:t>
            </a:r>
          </a:p>
          <a:p>
            <a:pPr lvl="1"/>
            <a:r>
              <a:rPr lang="en-US" sz="1800" dirty="0"/>
              <a:t>Proceeding from the idea of God’s absolute sovereignty and his omnipotence, the founder of Calvinism, John Calvin, concluded that human beings could do nothing to save themselves. God decided at the beginning of time who would be saved and who would not (predestination).</a:t>
            </a:r>
          </a:p>
          <a:p>
            <a:pPr lvl="1"/>
            <a:r>
              <a:rPr lang="en-US" sz="1800" dirty="0"/>
              <a:t>Predestination did not lead to fatalism. Rather, Calvinists, convinced they were saved, were ready to endure great hardship in the struggle against evil.</a:t>
            </a:r>
          </a:p>
          <a:p>
            <a:pPr lvl="1"/>
            <a:r>
              <a:rPr lang="en-US" sz="1800" dirty="0"/>
              <a:t>Calvin and the city government of Geneva attempted to regulate people’s conduct in order to create a godly city on earth. Card playing, dancing, and so on were banned.</a:t>
            </a:r>
          </a:p>
          <a:p>
            <a:pPr lvl="1"/>
            <a:r>
              <a:rPr lang="en-US" sz="1800" dirty="0"/>
              <a:t>The </a:t>
            </a:r>
            <a:r>
              <a:rPr lang="en-US" sz="1800" dirty="0" err="1"/>
              <a:t>Genevan</a:t>
            </a:r>
            <a:r>
              <a:rPr lang="en-US" sz="1800" dirty="0"/>
              <a:t> government prosecuted heretics, burning fifty-eight at the stake between 1542 and 1546, including the Spanish heretic Servetus.</a:t>
            </a:r>
          </a:p>
          <a:p>
            <a:pPr lvl="1"/>
            <a:r>
              <a:rPr lang="en-US" sz="1800" dirty="0"/>
              <a:t>The Calvinist ethic of “the calling” glorified all vocations as pleasing to God. This doctrine encouraged hard work and vigorous activism.</a:t>
            </a:r>
          </a:p>
        </p:txBody>
      </p:sp>
    </p:spTree>
    <p:extLst>
      <p:ext uri="{BB962C8B-B14F-4D97-AF65-F5344CB8AC3E}">
        <p14:creationId xmlns:p14="http://schemas.microsoft.com/office/powerpoint/2010/main" val="402164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the Protestant Reformation</a:t>
            </a:r>
            <a:endParaRPr lang="en-US" dirty="0"/>
          </a:p>
        </p:txBody>
      </p:sp>
      <p:sp>
        <p:nvSpPr>
          <p:cNvPr id="3" name="Content Placeholder 2"/>
          <p:cNvSpPr>
            <a:spLocks noGrp="1"/>
          </p:cNvSpPr>
          <p:nvPr>
            <p:ph idx="1"/>
          </p:nvPr>
        </p:nvSpPr>
        <p:spPr/>
        <p:txBody>
          <a:bodyPr/>
          <a:lstStyle/>
          <a:p>
            <a:r>
              <a:rPr lang="en-US" dirty="0"/>
              <a:t>The Anabaptists</a:t>
            </a:r>
          </a:p>
          <a:p>
            <a:pPr lvl="1"/>
            <a:r>
              <a:rPr lang="en-US" dirty="0"/>
              <a:t>Anabaptists believed in adult baptism, religious tolerance, and separation of church and state. They shared property and admitted women as ministers.</a:t>
            </a:r>
          </a:p>
          <a:p>
            <a:pPr lvl="1"/>
            <a:r>
              <a:rPr lang="en-US" dirty="0"/>
              <a:t>Catholics, Lutherans, Calvinists, and </a:t>
            </a:r>
            <a:r>
              <a:rPr lang="en-US" dirty="0" err="1"/>
              <a:t>Zwinglians</a:t>
            </a:r>
            <a:r>
              <a:rPr lang="en-US" dirty="0"/>
              <a:t> all recognized the doctrine of separation of church and state as pointing toward a secular society, and they persecuted Anabaptists.</a:t>
            </a:r>
          </a:p>
          <a:p>
            <a:endParaRPr lang="en-US" dirty="0"/>
          </a:p>
        </p:txBody>
      </p:sp>
    </p:spTree>
    <p:extLst>
      <p:ext uri="{BB962C8B-B14F-4D97-AF65-F5344CB8AC3E}">
        <p14:creationId xmlns:p14="http://schemas.microsoft.com/office/powerpoint/2010/main" val="3569580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the Protestant Reformation</a:t>
            </a:r>
            <a:endParaRPr lang="en-US" dirty="0"/>
          </a:p>
        </p:txBody>
      </p:sp>
      <p:sp>
        <p:nvSpPr>
          <p:cNvPr id="3" name="Content Placeholder 2"/>
          <p:cNvSpPr>
            <a:spLocks noGrp="1"/>
          </p:cNvSpPr>
          <p:nvPr>
            <p:ph idx="1"/>
          </p:nvPr>
        </p:nvSpPr>
        <p:spPr/>
        <p:txBody>
          <a:bodyPr>
            <a:normAutofit lnSpcReduction="10000"/>
          </a:bodyPr>
          <a:lstStyle/>
          <a:p>
            <a:r>
              <a:rPr lang="en-US" dirty="0"/>
              <a:t>The English Reformation</a:t>
            </a:r>
          </a:p>
          <a:p>
            <a:pPr lvl="1"/>
            <a:r>
              <a:rPr lang="en-US" dirty="0"/>
              <a:t>The Catholic Church was vigorous in early sixteenth century England and there was less of a gap between clergy and educated laypeople than elsewhere in Europe.</a:t>
            </a:r>
          </a:p>
          <a:p>
            <a:pPr lvl="1"/>
            <a:r>
              <a:rPr lang="en-US" dirty="0"/>
              <a:t>In 1534, in order to legitimize his divorce and subsequent marriage to Anne Boleyn, English King Henry VIII convinced Parliament to approve the Act of Supremacy, making him head of the English Church.</a:t>
            </a:r>
          </a:p>
          <a:p>
            <a:pPr lvl="1"/>
            <a:r>
              <a:rPr lang="en-US" dirty="0"/>
              <a:t>Later, Henry seized monasteries and distributed their lands to the upper classes.</a:t>
            </a:r>
          </a:p>
          <a:p>
            <a:pPr lvl="1"/>
            <a:r>
              <a:rPr lang="en-US" dirty="0"/>
              <a:t>Elizabeth I (r. 1558–1603), daughter of Henry VIII, steered a middle course between Catholicism and the “Puritans” who wanted a “pure” church free of Catholic influences.</a:t>
            </a:r>
          </a:p>
          <a:p>
            <a:endParaRPr lang="en-US" dirty="0"/>
          </a:p>
        </p:txBody>
      </p:sp>
    </p:spTree>
    <p:extLst>
      <p:ext uri="{BB962C8B-B14F-4D97-AF65-F5344CB8AC3E}">
        <p14:creationId xmlns:p14="http://schemas.microsoft.com/office/powerpoint/2010/main" val="368181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6.fanpop.com/image/photos/35400000/Six-Wives-of-Henry-VIII-collage-the-six-wives-of-henry-viii-35498659-1024-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906" y="47222"/>
            <a:ext cx="9046693" cy="6785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663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the Protestant Reformation</a:t>
            </a:r>
          </a:p>
        </p:txBody>
      </p:sp>
      <p:sp>
        <p:nvSpPr>
          <p:cNvPr id="3" name="Content Placeholder 2"/>
          <p:cNvSpPr>
            <a:spLocks noGrp="1"/>
          </p:cNvSpPr>
          <p:nvPr>
            <p:ph idx="1"/>
          </p:nvPr>
        </p:nvSpPr>
        <p:spPr/>
        <p:txBody>
          <a:bodyPr/>
          <a:lstStyle/>
          <a:p>
            <a:r>
              <a:rPr lang="en-US" dirty="0"/>
              <a:t>The Establishment of the Church of Scotland</a:t>
            </a:r>
          </a:p>
          <a:p>
            <a:pPr lvl="1"/>
            <a:r>
              <a:rPr lang="en-US" dirty="0"/>
              <a:t>1. Scottish nobles tended to support the Reformation, while the monarchs, King James V and his daughter Mary (r. 1560–1567), opposed it.</a:t>
            </a:r>
          </a:p>
          <a:p>
            <a:pPr lvl="1"/>
            <a:r>
              <a:rPr lang="en-US" dirty="0"/>
              <a:t>James Knox, a minister who studied in Geneva with Calvin, was instrumental in getting the Scottish Parliament to set up a Calvinist church as the official state church of Scotland (Presbyterianism</a:t>
            </a:r>
            <a:r>
              <a:rPr lang="en-US" dirty="0" smtClean="0"/>
              <a:t>).</a:t>
            </a:r>
          </a:p>
          <a:p>
            <a:r>
              <a:rPr lang="en-US" dirty="0"/>
              <a:t>Protestantism in Ireland</a:t>
            </a:r>
          </a:p>
          <a:p>
            <a:pPr lvl="1"/>
            <a:r>
              <a:rPr lang="en-US" dirty="0"/>
              <a:t>Although the English tried to impose their church on Ireland, the Irish resisted and remained Roman Catholic.</a:t>
            </a:r>
          </a:p>
          <a:p>
            <a:pPr marL="457200" lvl="1" indent="0">
              <a:buNone/>
            </a:pPr>
            <a:endParaRPr lang="en-US" dirty="0"/>
          </a:p>
        </p:txBody>
      </p:sp>
    </p:spTree>
    <p:extLst>
      <p:ext uri="{BB962C8B-B14F-4D97-AF65-F5344CB8AC3E}">
        <p14:creationId xmlns:p14="http://schemas.microsoft.com/office/powerpoint/2010/main" val="378539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the Protestant Reformation</a:t>
            </a:r>
          </a:p>
        </p:txBody>
      </p:sp>
      <p:sp>
        <p:nvSpPr>
          <p:cNvPr id="3" name="Content Placeholder 2"/>
          <p:cNvSpPr>
            <a:spLocks noGrp="1"/>
          </p:cNvSpPr>
          <p:nvPr>
            <p:ph idx="1"/>
          </p:nvPr>
        </p:nvSpPr>
        <p:spPr/>
        <p:txBody>
          <a:bodyPr/>
          <a:lstStyle/>
          <a:p>
            <a:r>
              <a:rPr lang="en-US" dirty="0"/>
              <a:t>Lutheranism in Sweden, Norway, and Denmark</a:t>
            </a:r>
          </a:p>
          <a:p>
            <a:pPr lvl="1"/>
            <a:r>
              <a:rPr lang="en-US" dirty="0"/>
              <a:t>In Sweden, Norway, and Denmark, monarchs took the lead in initiating the Reformation.</a:t>
            </a:r>
          </a:p>
          <a:p>
            <a:pPr lvl="1"/>
            <a:r>
              <a:rPr lang="en-US" dirty="0"/>
              <a:t>The sixteenth century saw the establishment of Lutheranism and the consolidation of the Swedish monarchy.</a:t>
            </a:r>
          </a:p>
          <a:p>
            <a:pPr lvl="1"/>
            <a:r>
              <a:rPr lang="en-US" dirty="0"/>
              <a:t>Christian III of Denmark and Norway secularized church property and set up a Lutheran church.</a:t>
            </a:r>
          </a:p>
          <a:p>
            <a:endParaRPr lang="en-US" dirty="0"/>
          </a:p>
        </p:txBody>
      </p:sp>
    </p:spTree>
    <p:extLst>
      <p:ext uri="{BB962C8B-B14F-4D97-AF65-F5344CB8AC3E}">
        <p14:creationId xmlns:p14="http://schemas.microsoft.com/office/powerpoint/2010/main" val="712031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Protestant Reformation </a:t>
            </a:r>
            <a:endParaRPr lang="en-US" dirty="0"/>
          </a:p>
        </p:txBody>
      </p:sp>
      <p:sp>
        <p:nvSpPr>
          <p:cNvPr id="5" name="Text Placeholder 4"/>
          <p:cNvSpPr>
            <a:spLocks noGrp="1"/>
          </p:cNvSpPr>
          <p:nvPr>
            <p:ph type="body" idx="1"/>
          </p:nvPr>
        </p:nvSpPr>
        <p:spPr/>
        <p:txBody>
          <a:bodyPr/>
          <a:lstStyle/>
          <a:p>
            <a:pPr algn="ctr"/>
            <a:r>
              <a:rPr lang="en-US" u="sng" dirty="0" smtClean="0"/>
              <a:t>Protestant </a:t>
            </a:r>
            <a:endParaRPr lang="en-US" u="sng" dirty="0"/>
          </a:p>
        </p:txBody>
      </p:sp>
      <p:sp>
        <p:nvSpPr>
          <p:cNvPr id="6" name="Content Placeholder 5"/>
          <p:cNvSpPr>
            <a:spLocks noGrp="1"/>
          </p:cNvSpPr>
          <p:nvPr>
            <p:ph sz="half" idx="2"/>
          </p:nvPr>
        </p:nvSpPr>
        <p:spPr/>
        <p:txBody>
          <a:bodyPr/>
          <a:lstStyle/>
          <a:p>
            <a:r>
              <a:rPr lang="en-US" dirty="0" smtClean="0"/>
              <a:t>Protest -</a:t>
            </a:r>
            <a:r>
              <a:rPr lang="en-US" dirty="0"/>
              <a:t>a statement or action expressing disapproval of or objection to something.</a:t>
            </a:r>
            <a:endParaRPr lang="en-US" dirty="0"/>
          </a:p>
        </p:txBody>
      </p:sp>
      <p:sp>
        <p:nvSpPr>
          <p:cNvPr id="7" name="Text Placeholder 6"/>
          <p:cNvSpPr>
            <a:spLocks noGrp="1"/>
          </p:cNvSpPr>
          <p:nvPr>
            <p:ph type="body" sz="quarter" idx="3"/>
          </p:nvPr>
        </p:nvSpPr>
        <p:spPr/>
        <p:txBody>
          <a:bodyPr/>
          <a:lstStyle/>
          <a:p>
            <a:pPr algn="ctr"/>
            <a:r>
              <a:rPr lang="en-US" u="sng" dirty="0" smtClean="0"/>
              <a:t>Reformation</a:t>
            </a:r>
            <a:endParaRPr lang="en-US" u="sng" dirty="0"/>
          </a:p>
        </p:txBody>
      </p:sp>
      <p:sp>
        <p:nvSpPr>
          <p:cNvPr id="8" name="Content Placeholder 7"/>
          <p:cNvSpPr>
            <a:spLocks noGrp="1"/>
          </p:cNvSpPr>
          <p:nvPr>
            <p:ph sz="quarter" idx="4"/>
          </p:nvPr>
        </p:nvSpPr>
        <p:spPr/>
        <p:txBody>
          <a:bodyPr/>
          <a:lstStyle/>
          <a:p>
            <a:pPr marL="0" indent="0">
              <a:buNone/>
            </a:pPr>
            <a:r>
              <a:rPr lang="en-US" dirty="0" smtClean="0"/>
              <a:t>Reform - make </a:t>
            </a:r>
            <a:r>
              <a:rPr lang="en-US" dirty="0"/>
              <a:t>changes in (something, typically a social, political, or economic institution or practice) in order to improve it.</a:t>
            </a:r>
            <a:endParaRPr lang="en-US" dirty="0" smtClean="0"/>
          </a:p>
        </p:txBody>
      </p:sp>
    </p:spTree>
    <p:extLst>
      <p:ext uri="{BB962C8B-B14F-4D97-AF65-F5344CB8AC3E}">
        <p14:creationId xmlns:p14="http://schemas.microsoft.com/office/powerpoint/2010/main" val="100349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Condition of the Church (ca 1400–1517)</a:t>
            </a:r>
            <a:endParaRPr lang="en-US" dirty="0"/>
          </a:p>
        </p:txBody>
      </p:sp>
      <p:sp>
        <p:nvSpPr>
          <p:cNvPr id="3" name="Content Placeholder 2"/>
          <p:cNvSpPr>
            <a:spLocks noGrp="1"/>
          </p:cNvSpPr>
          <p:nvPr>
            <p:ph idx="1"/>
          </p:nvPr>
        </p:nvSpPr>
        <p:spPr/>
        <p:txBody>
          <a:bodyPr>
            <a:noAutofit/>
          </a:bodyPr>
          <a:lstStyle/>
          <a:p>
            <a:r>
              <a:rPr lang="en-US" sz="2200" dirty="0"/>
              <a:t>Signs of Disorder</a:t>
            </a:r>
          </a:p>
          <a:p>
            <a:pPr lvl="1"/>
            <a:r>
              <a:rPr lang="en-US" sz="2200" dirty="0"/>
              <a:t>Clerical </a:t>
            </a:r>
            <a:r>
              <a:rPr lang="en-US" sz="2200" dirty="0" smtClean="0"/>
              <a:t>immorality - priests </a:t>
            </a:r>
            <a:r>
              <a:rPr lang="en-US" sz="2200" dirty="0"/>
              <a:t>frequently violated their vows of celibacy. They were also accused of drunkenness, gambling, and other vices.</a:t>
            </a:r>
          </a:p>
          <a:p>
            <a:pPr lvl="1"/>
            <a:r>
              <a:rPr lang="en-US" sz="2200" dirty="0"/>
              <a:t>Clerical </a:t>
            </a:r>
            <a:r>
              <a:rPr lang="en-US" sz="2200" dirty="0" smtClean="0"/>
              <a:t>ignorance - many </a:t>
            </a:r>
            <a:r>
              <a:rPr lang="en-US" sz="2200" dirty="0"/>
              <a:t>priests could barely read or write. They were less educated than most educated laity.</a:t>
            </a:r>
          </a:p>
          <a:p>
            <a:pPr lvl="1"/>
            <a:r>
              <a:rPr lang="en-US" sz="2200" dirty="0"/>
              <a:t>Clerical absenteeism and pluralism¾especially in higher-level Church officials who were often absent from their sees. Many held more than one office at a time, and some had bought their offices.</a:t>
            </a:r>
          </a:p>
          <a:p>
            <a:pPr lvl="1"/>
            <a:r>
              <a:rPr lang="en-US" sz="2200" dirty="0"/>
              <a:t>Many Italian officials in Rome held benefices in England, France, or Germany, drawing income therefrom, but doing little for their sees.</a:t>
            </a:r>
          </a:p>
          <a:p>
            <a:pPr lvl="1"/>
            <a:r>
              <a:rPr lang="en-US" sz="2200" dirty="0"/>
              <a:t>Upper levels of the Church hierarchy were dominated by aristocrats who lived well.</a:t>
            </a:r>
          </a:p>
        </p:txBody>
      </p:sp>
    </p:spTree>
    <p:extLst>
      <p:ext uri="{BB962C8B-B14F-4D97-AF65-F5344CB8AC3E}">
        <p14:creationId xmlns:p14="http://schemas.microsoft.com/office/powerpoint/2010/main" val="3733308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Martin Luther and the Birth of Protestantism</a:t>
            </a:r>
            <a:endParaRPr lang="en-US" dirty="0"/>
          </a:p>
        </p:txBody>
      </p:sp>
      <p:sp>
        <p:nvSpPr>
          <p:cNvPr id="3" name="Content Placeholder 2"/>
          <p:cNvSpPr>
            <a:spLocks noGrp="1"/>
          </p:cNvSpPr>
          <p:nvPr>
            <p:ph idx="1"/>
          </p:nvPr>
        </p:nvSpPr>
        <p:spPr>
          <a:xfrm>
            <a:off x="680321" y="2336873"/>
            <a:ext cx="8437921" cy="3599316"/>
          </a:xfrm>
        </p:spPr>
        <p:txBody>
          <a:bodyPr>
            <a:normAutofit/>
          </a:bodyPr>
          <a:lstStyle/>
          <a:p>
            <a:r>
              <a:rPr lang="en-US" dirty="0"/>
              <a:t>Luther’s Early Years</a:t>
            </a:r>
          </a:p>
          <a:p>
            <a:pPr lvl="1"/>
            <a:r>
              <a:rPr lang="en-US" sz="2400" dirty="0"/>
              <a:t>Luther was a conscientious friar, but observance of the religious routine did not bring him a sense of security in salvation.</a:t>
            </a:r>
          </a:p>
          <a:p>
            <a:pPr lvl="1"/>
            <a:r>
              <a:rPr lang="en-US" sz="2400" dirty="0"/>
              <a:t>Eventually he concluded that only simple faith in Christ led to salvation.</a:t>
            </a:r>
          </a:p>
        </p:txBody>
      </p:sp>
      <p:pic>
        <p:nvPicPr>
          <p:cNvPr id="1026" name="Picture 2" descr="MTE1ODA0OTcxNzA3MjM3OTAx.jpg (300×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116" y="3581396"/>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682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Ninety-five Theses</a:t>
            </a:r>
            <a:endParaRPr lang="en-US" dirty="0"/>
          </a:p>
        </p:txBody>
      </p:sp>
      <p:sp>
        <p:nvSpPr>
          <p:cNvPr id="3" name="Content Placeholder 2"/>
          <p:cNvSpPr>
            <a:spLocks noGrp="1"/>
          </p:cNvSpPr>
          <p:nvPr>
            <p:ph idx="1"/>
          </p:nvPr>
        </p:nvSpPr>
        <p:spPr/>
        <p:txBody>
          <a:bodyPr>
            <a:normAutofit lnSpcReduction="10000"/>
          </a:bodyPr>
          <a:lstStyle/>
          <a:p>
            <a:r>
              <a:rPr lang="en-US" dirty="0"/>
              <a:t>In Luther’s home of </a:t>
            </a:r>
            <a:r>
              <a:rPr lang="en-US" dirty="0" err="1"/>
              <a:t>Wittenburg</a:t>
            </a:r>
            <a:r>
              <a:rPr lang="en-US" dirty="0"/>
              <a:t> in 1517 the Church was selling indulgences to raise money for the construction of St. Peter’s Basilica in Rome</a:t>
            </a:r>
          </a:p>
          <a:p>
            <a:r>
              <a:rPr lang="en-US" dirty="0"/>
              <a:t>By the 1500s common people believed that when they purchased an indulgence, they were purchasing from the Church full remission of penalties for sin.</a:t>
            </a:r>
          </a:p>
          <a:p>
            <a:r>
              <a:rPr lang="en-US" dirty="0"/>
              <a:t>Luther rejected the notion that good works, such as donating money to the Church through an indulgence, could lead to salvation. He was disturbed that Church friars were misleading the common people and wrote to his archbishop in protest.</a:t>
            </a:r>
          </a:p>
        </p:txBody>
      </p:sp>
    </p:spTree>
    <p:extLst>
      <p:ext uri="{BB962C8B-B14F-4D97-AF65-F5344CB8AC3E}">
        <p14:creationId xmlns:p14="http://schemas.microsoft.com/office/powerpoint/2010/main" val="1391642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Ninety-five Theses</a:t>
            </a:r>
            <a:endParaRPr lang="en-US" dirty="0"/>
          </a:p>
        </p:txBody>
      </p:sp>
      <p:sp>
        <p:nvSpPr>
          <p:cNvPr id="3" name="Content Placeholder 2"/>
          <p:cNvSpPr>
            <a:spLocks noGrp="1"/>
          </p:cNvSpPr>
          <p:nvPr>
            <p:ph idx="1"/>
          </p:nvPr>
        </p:nvSpPr>
        <p:spPr/>
        <p:txBody>
          <a:bodyPr/>
          <a:lstStyle/>
          <a:p>
            <a:r>
              <a:rPr lang="en-US" dirty="0"/>
              <a:t>In 1519 Luther challenged the authority of the Pope (and of a general church council) in public debate. He was excommunicated.</a:t>
            </a:r>
          </a:p>
          <a:p>
            <a:r>
              <a:rPr lang="en-US" dirty="0"/>
              <a:t>Holy Roman Emperor Charles V declared Luther an outlaw, but Duke Frederick of Saxony sheltered him.</a:t>
            </a:r>
          </a:p>
          <a:p>
            <a:r>
              <a:rPr lang="en-US" dirty="0"/>
              <a:t>Ulrich Zwingli, a Swiss priest, joined the Reformation in 1519, denouncing indulgences, monasticism, and celibacy. Like Luther, Zwingli insisted the laity should read the Bible.</a:t>
            </a:r>
          </a:p>
        </p:txBody>
      </p:sp>
    </p:spTree>
    <p:extLst>
      <p:ext uri="{BB962C8B-B14F-4D97-AF65-F5344CB8AC3E}">
        <p14:creationId xmlns:p14="http://schemas.microsoft.com/office/powerpoint/2010/main" val="3164250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Protestant Thought</a:t>
            </a:r>
            <a:endParaRPr lang="en-US" dirty="0"/>
          </a:p>
        </p:txBody>
      </p:sp>
      <p:sp>
        <p:nvSpPr>
          <p:cNvPr id="3" name="Content Placeholder 2"/>
          <p:cNvSpPr>
            <a:spLocks noGrp="1"/>
          </p:cNvSpPr>
          <p:nvPr>
            <p:ph idx="1"/>
          </p:nvPr>
        </p:nvSpPr>
        <p:spPr/>
        <p:txBody>
          <a:bodyPr>
            <a:normAutofit lnSpcReduction="10000"/>
          </a:bodyPr>
          <a:lstStyle/>
          <a:p>
            <a:r>
              <a:rPr lang="en-US" dirty="0"/>
              <a:t>Luther maintained that God’s grace alone, without any element of individual good works, saved people.</a:t>
            </a:r>
          </a:p>
          <a:p>
            <a:r>
              <a:rPr lang="en-US" dirty="0"/>
              <a:t>Luther held that religious authority resided in Scripture alone, not Scripture in combination with traditional Church teachings.</a:t>
            </a:r>
          </a:p>
          <a:p>
            <a:r>
              <a:rPr lang="en-US" dirty="0"/>
              <a:t>Luther asserted that the Church consisted of the whole community of believers, not just the clergy.</a:t>
            </a:r>
          </a:p>
          <a:p>
            <a:r>
              <a:rPr lang="en-US" dirty="0"/>
              <a:t>Luther argued that all vocations were equally holy, and that monasticism was not a higher vocation.</a:t>
            </a:r>
          </a:p>
          <a:p>
            <a:r>
              <a:rPr lang="en-US" dirty="0"/>
              <a:t>Luther emphasized the invisible Church of all believers, not the visible hierarchy culminating in the Pope.</a:t>
            </a:r>
          </a:p>
        </p:txBody>
      </p:sp>
    </p:spTree>
    <p:extLst>
      <p:ext uri="{BB962C8B-B14F-4D97-AF65-F5344CB8AC3E}">
        <p14:creationId xmlns:p14="http://schemas.microsoft.com/office/powerpoint/2010/main" val="2590027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Protestant Thought</a:t>
            </a:r>
            <a:endParaRPr lang="en-US" dirty="0"/>
          </a:p>
        </p:txBody>
      </p:sp>
      <p:sp>
        <p:nvSpPr>
          <p:cNvPr id="3" name="Content Placeholder 2"/>
          <p:cNvSpPr>
            <a:spLocks noGrp="1"/>
          </p:cNvSpPr>
          <p:nvPr>
            <p:ph idx="1"/>
          </p:nvPr>
        </p:nvSpPr>
        <p:spPr/>
        <p:txBody>
          <a:bodyPr>
            <a:normAutofit lnSpcReduction="10000"/>
          </a:bodyPr>
          <a:lstStyle/>
          <a:p>
            <a:r>
              <a:rPr lang="en-US" dirty="0"/>
              <a:t>Luther maintained that God’s grace alone, without any element of individual good works, saved people.</a:t>
            </a:r>
          </a:p>
          <a:p>
            <a:r>
              <a:rPr lang="en-US" dirty="0"/>
              <a:t>Luther held that religious authority resided in Scripture alone, not Scripture in combination with traditional Church teachings.</a:t>
            </a:r>
          </a:p>
          <a:p>
            <a:r>
              <a:rPr lang="en-US" dirty="0"/>
              <a:t>Luther asserted that the Church consisted of the whole community of believers, not just the clergy.</a:t>
            </a:r>
          </a:p>
          <a:p>
            <a:r>
              <a:rPr lang="en-US" dirty="0"/>
              <a:t>Luther argued that all vocations were equally holy, and that monasticism was not a higher vocation.</a:t>
            </a:r>
          </a:p>
          <a:p>
            <a:r>
              <a:rPr lang="en-US" dirty="0"/>
              <a:t>Luther emphasized the invisible Church of all believers, not the visible hierarchy culminating in the Pope.</a:t>
            </a:r>
          </a:p>
        </p:txBody>
      </p:sp>
    </p:spTree>
    <p:extLst>
      <p:ext uri="{BB962C8B-B14F-4D97-AF65-F5344CB8AC3E}">
        <p14:creationId xmlns:p14="http://schemas.microsoft.com/office/powerpoint/2010/main" val="3016331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Impact</a:t>
            </a:r>
            <a:endParaRPr lang="en-US" dirty="0"/>
          </a:p>
        </p:txBody>
      </p:sp>
      <p:sp>
        <p:nvSpPr>
          <p:cNvPr id="3" name="Content Placeholder 2"/>
          <p:cNvSpPr>
            <a:spLocks noGrp="1"/>
          </p:cNvSpPr>
          <p:nvPr>
            <p:ph idx="1"/>
          </p:nvPr>
        </p:nvSpPr>
        <p:spPr/>
        <p:txBody>
          <a:bodyPr>
            <a:normAutofit lnSpcReduction="10000"/>
          </a:bodyPr>
          <a:lstStyle/>
          <a:p>
            <a:r>
              <a:rPr lang="en-US" dirty="0" smtClean="0"/>
              <a:t>Even </a:t>
            </a:r>
            <a:r>
              <a:rPr lang="en-US" dirty="0"/>
              <a:t>before Luther city governments in Germany had been expressing resentment of clerical privilege and immunities.</a:t>
            </a:r>
          </a:p>
          <a:p>
            <a:r>
              <a:rPr lang="en-US" dirty="0"/>
              <a:t>Even before Luther town burghers, disgusted with the poor quality of priestly teaching, had endowed </a:t>
            </a:r>
            <a:r>
              <a:rPr lang="en-US" dirty="0" err="1"/>
              <a:t>preacherships</a:t>
            </a:r>
            <a:r>
              <a:rPr lang="en-US" dirty="0"/>
              <a:t> to support good preachers.</a:t>
            </a:r>
          </a:p>
          <a:p>
            <a:r>
              <a:rPr lang="en-US" dirty="0"/>
              <a:t>Luther’s writing that “a Christian man is the most free lord of all” contributed to peasant unrest in Germany.</a:t>
            </a:r>
          </a:p>
          <a:p>
            <a:r>
              <a:rPr lang="en-US" dirty="0"/>
              <a:t>Following crop failures in 1523 and 1524, </a:t>
            </a:r>
            <a:r>
              <a:rPr lang="en-US" dirty="0" err="1"/>
              <a:t>Swabian</a:t>
            </a:r>
            <a:r>
              <a:rPr lang="en-US" dirty="0"/>
              <a:t> peasants in 1525 demanded an end to death taxes, new rents, and noble seizure of village common lands.</a:t>
            </a:r>
          </a:p>
          <a:p>
            <a:endParaRPr lang="en-US" dirty="0"/>
          </a:p>
        </p:txBody>
      </p:sp>
    </p:spTree>
    <p:extLst>
      <p:ext uri="{BB962C8B-B14F-4D97-AF65-F5344CB8AC3E}">
        <p14:creationId xmlns:p14="http://schemas.microsoft.com/office/powerpoint/2010/main" val="241287710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2848</TotalTime>
  <Words>1496</Words>
  <Application>Microsoft Office PowerPoint</Application>
  <PresentationFormat>Widescreen</PresentationFormat>
  <Paragraphs>87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Reform and Renewal in the Church</vt:lpstr>
      <vt:lpstr>The Protestant Reformation </vt:lpstr>
      <vt:lpstr>The Condition of the Church (ca 1400–1517)</vt:lpstr>
      <vt:lpstr>Martin Luther and the Birth of Protestantism</vt:lpstr>
      <vt:lpstr>The Ninety-five Theses</vt:lpstr>
      <vt:lpstr>The Ninety-five Theses</vt:lpstr>
      <vt:lpstr>Protestant Thought</vt:lpstr>
      <vt:lpstr>Protestant Thought</vt:lpstr>
      <vt:lpstr>Social Impact</vt:lpstr>
      <vt:lpstr>Social Impact</vt:lpstr>
      <vt:lpstr>Germany and the Protestant Reformation</vt:lpstr>
      <vt:lpstr>The Growth of the Protestant Reformation</vt:lpstr>
      <vt:lpstr>The Growth of the Protestant Reformation</vt:lpstr>
      <vt:lpstr>The Growth of the Protestant Reformation</vt:lpstr>
      <vt:lpstr>PowerPoint Presentation</vt:lpstr>
      <vt:lpstr>The Growth of the Protestant Reformation</vt:lpstr>
      <vt:lpstr>The Growth of the Protestant Reformation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 and Renewal in the Church</dc:title>
  <dc:creator>AshleySchwarzbeck</dc:creator>
  <cp:lastModifiedBy>AshleySchwarzbeck</cp:lastModifiedBy>
  <cp:revision>7</cp:revision>
  <dcterms:created xsi:type="dcterms:W3CDTF">2014-11-17T15:48:07Z</dcterms:created>
  <dcterms:modified xsi:type="dcterms:W3CDTF">2014-11-19T15:16:09Z</dcterms:modified>
</cp:coreProperties>
</file>