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61" r:id="rId5"/>
    <p:sldId id="262" r:id="rId6"/>
    <p:sldId id="265" r:id="rId7"/>
    <p:sldId id="263" r:id="rId8"/>
    <p:sldId id="266" r:id="rId9"/>
    <p:sldId id="264" r:id="rId10"/>
    <p:sldId id="267" r:id="rId11"/>
    <p:sldId id="268" r:id="rId12"/>
    <p:sldId id="271" r:id="rId13"/>
    <p:sldId id="272"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12/9/2014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12/9/2014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12/9/2014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12/9/2014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12/9/2014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12/9/2014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12/9/2014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12/9/2014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Absolutism and Constitutionalism </a:t>
            </a:r>
            <a:endParaRPr lang="en-US" dirty="0"/>
          </a:p>
        </p:txBody>
      </p:sp>
      <p:sp>
        <p:nvSpPr>
          <p:cNvPr id="3" name="Subtitle 2"/>
          <p:cNvSpPr>
            <a:spLocks noGrp="1"/>
          </p:cNvSpPr>
          <p:nvPr>
            <p:ph type="subTitle" idx="1"/>
          </p:nvPr>
        </p:nvSpPr>
        <p:spPr/>
        <p:txBody>
          <a:bodyPr/>
          <a:lstStyle/>
          <a:p>
            <a:r>
              <a:rPr lang="en-US" dirty="0" smtClean="0"/>
              <a:t>Chapter 16</a:t>
            </a:r>
            <a:endParaRPr lang="en-US" dirty="0"/>
          </a:p>
        </p:txBody>
      </p:sp>
    </p:spTree>
    <p:extLst>
      <p:ext uri="{BB962C8B-B14F-4D97-AF65-F5344CB8AC3E}">
        <p14:creationId xmlns:p14="http://schemas.microsoft.com/office/powerpoint/2010/main" val="2355532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Constitutionalism</a:t>
            </a:r>
            <a:endParaRPr lang="en-US" dirty="0"/>
          </a:p>
        </p:txBody>
      </p:sp>
      <p:sp>
        <p:nvSpPr>
          <p:cNvPr id="3" name="Content Placeholder 2"/>
          <p:cNvSpPr>
            <a:spLocks noGrp="1"/>
          </p:cNvSpPr>
          <p:nvPr>
            <p:ph idx="1"/>
          </p:nvPr>
        </p:nvSpPr>
        <p:spPr/>
        <p:txBody>
          <a:bodyPr>
            <a:normAutofit/>
          </a:bodyPr>
          <a:lstStyle/>
          <a:p>
            <a:pPr lvl="1"/>
            <a:r>
              <a:rPr lang="en-US" sz="2800" dirty="0" smtClean="0"/>
              <a:t>The </a:t>
            </a:r>
            <a:r>
              <a:rPr lang="en-US" sz="2800" dirty="0"/>
              <a:t>Constitutional State</a:t>
            </a:r>
          </a:p>
          <a:p>
            <a:pPr lvl="2"/>
            <a:r>
              <a:rPr lang="en-US" sz="2800" dirty="0"/>
              <a:t>Constitutionalism is the limitation of government by law.</a:t>
            </a:r>
          </a:p>
          <a:p>
            <a:pPr lvl="2"/>
            <a:r>
              <a:rPr lang="en-US" sz="2800" dirty="0"/>
              <a:t>A nation’s constitution can be written or unwritten.</a:t>
            </a:r>
          </a:p>
          <a:p>
            <a:pPr lvl="2"/>
            <a:r>
              <a:rPr lang="en-US" sz="2800" dirty="0"/>
              <a:t>Constitutional government can take a monarchical or republican form.</a:t>
            </a:r>
          </a:p>
          <a:p>
            <a:pPr lvl="2"/>
            <a:r>
              <a:rPr lang="en-US" sz="2800" dirty="0"/>
              <a:t>A constitutional government is not the same as a democratic government</a:t>
            </a:r>
            <a:r>
              <a:rPr lang="en-US" sz="2800" dirty="0" smtClean="0"/>
              <a:t>.</a:t>
            </a:r>
            <a:endParaRPr lang="en-US" sz="2800" dirty="0"/>
          </a:p>
        </p:txBody>
      </p:sp>
    </p:spTree>
    <p:extLst>
      <p:ext uri="{BB962C8B-B14F-4D97-AF65-F5344CB8AC3E}">
        <p14:creationId xmlns:p14="http://schemas.microsoft.com/office/powerpoint/2010/main" val="3288485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Constitutionalism</a:t>
            </a:r>
            <a:endParaRPr lang="en-US" dirty="0"/>
          </a:p>
        </p:txBody>
      </p:sp>
      <p:sp>
        <p:nvSpPr>
          <p:cNvPr id="3" name="Content Placeholder 2"/>
          <p:cNvSpPr>
            <a:spLocks noGrp="1"/>
          </p:cNvSpPr>
          <p:nvPr>
            <p:ph idx="1"/>
          </p:nvPr>
        </p:nvSpPr>
        <p:spPr/>
        <p:txBody>
          <a:bodyPr>
            <a:noAutofit/>
          </a:bodyPr>
          <a:lstStyle/>
          <a:p>
            <a:pPr lvl="1"/>
            <a:r>
              <a:rPr lang="en-US" dirty="0"/>
              <a:t>The Decline of Royal Absolutism in England (1603–1649)</a:t>
            </a:r>
          </a:p>
          <a:p>
            <a:pPr lvl="2"/>
            <a:r>
              <a:rPr lang="en-US" sz="1800" dirty="0"/>
              <a:t>In spite of a disordered and bloody seventeenth century, England emerged a constitutional monarchy.</a:t>
            </a:r>
          </a:p>
          <a:p>
            <a:pPr lvl="2"/>
            <a:r>
              <a:rPr lang="en-US" sz="1800" dirty="0"/>
              <a:t>Elizabeth I’s successor James I asserted his divine right to absolute power, antagonizing Parliament.</a:t>
            </a:r>
          </a:p>
          <a:p>
            <a:pPr lvl="2"/>
            <a:r>
              <a:rPr lang="en-US" sz="1800" dirty="0"/>
              <a:t>The House of Commons, the members of which were largely members of a new wealthy and powerful capitalist class in England, objected.</a:t>
            </a:r>
          </a:p>
          <a:p>
            <a:pPr lvl="1"/>
            <a:r>
              <a:rPr lang="en-US" dirty="0"/>
              <a:t>Religious Issues</a:t>
            </a:r>
          </a:p>
          <a:p>
            <a:pPr lvl="2"/>
            <a:r>
              <a:rPr lang="en-US" sz="1800" dirty="0"/>
              <a:t>James and his successor, Charles I (r. 1625-1649) appeared to be sympathetic to Catholicism; Puritans in the House of Commons were suspicious.</a:t>
            </a:r>
          </a:p>
          <a:p>
            <a:pPr lvl="2"/>
            <a:r>
              <a:rPr lang="en-US" sz="1800" dirty="0"/>
              <a:t>In 1640 Charles had to summon Parliament to request funding to suppress a rebellion in Scotland (against the imposition of Anglican liturgy).</a:t>
            </a:r>
          </a:p>
          <a:p>
            <a:pPr lvl="2"/>
            <a:r>
              <a:rPr lang="en-US" sz="1800" dirty="0"/>
              <a:t>As Parliament passed laws limiting Charles’s powers, an Irish uprising precipitated civil war.</a:t>
            </a:r>
          </a:p>
          <a:p>
            <a:pPr lvl="2"/>
            <a:r>
              <a:rPr lang="en-US" sz="1800" dirty="0"/>
              <a:t>In spite of the execution of Charles I in 1649 by Parliament, the civil war did not resolve the problem of sovereignty. England was a military dictatorship run by Parliament’s most successful general, Oliver Cromwell, from 1649-1660.</a:t>
            </a:r>
          </a:p>
          <a:p>
            <a:endParaRPr lang="en-US" sz="1800" dirty="0"/>
          </a:p>
        </p:txBody>
      </p:sp>
    </p:spTree>
    <p:extLst>
      <p:ext uri="{BB962C8B-B14F-4D97-AF65-F5344CB8AC3E}">
        <p14:creationId xmlns:p14="http://schemas.microsoft.com/office/powerpoint/2010/main" val="3519629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Constitutionalism</a:t>
            </a:r>
            <a:endParaRPr lang="en-US" dirty="0"/>
          </a:p>
        </p:txBody>
      </p:sp>
      <p:sp>
        <p:nvSpPr>
          <p:cNvPr id="3" name="Content Placeholder 2"/>
          <p:cNvSpPr>
            <a:spLocks noGrp="1"/>
          </p:cNvSpPr>
          <p:nvPr>
            <p:ph idx="1"/>
          </p:nvPr>
        </p:nvSpPr>
        <p:spPr/>
        <p:txBody>
          <a:bodyPr>
            <a:noAutofit/>
          </a:bodyPr>
          <a:lstStyle/>
          <a:p>
            <a:pPr lvl="1"/>
            <a:r>
              <a:rPr lang="en-US" sz="1600" dirty="0"/>
              <a:t>Puritanical Absolutism in England: Cromwell and the Protectorate</a:t>
            </a:r>
          </a:p>
          <a:p>
            <a:pPr lvl="2"/>
            <a:r>
              <a:rPr lang="en-US" sz="1600" dirty="0"/>
              <a:t>Oliver Cromwell attempted to create a community of puritanical saints.</a:t>
            </a:r>
          </a:p>
          <a:p>
            <a:pPr lvl="2"/>
            <a:r>
              <a:rPr lang="en-US" sz="1600" dirty="0"/>
              <a:t>When he died in 1658, most English had had enough of this.</a:t>
            </a:r>
          </a:p>
          <a:p>
            <a:pPr lvl="1"/>
            <a:r>
              <a:rPr lang="en-US" sz="1600" dirty="0"/>
              <a:t>The Restoration of the English Monarchy</a:t>
            </a:r>
          </a:p>
          <a:p>
            <a:pPr lvl="2"/>
            <a:r>
              <a:rPr lang="en-US" sz="1600" dirty="0"/>
              <a:t>Charles II (r. 1660-1685), invited back to England from exile in France, attempted to conciliate Parliament by creating an advisory council of five men who were also members of Parliament.</a:t>
            </a:r>
          </a:p>
          <a:p>
            <a:pPr lvl="2"/>
            <a:r>
              <a:rPr lang="en-US" sz="1600" dirty="0"/>
              <a:t>When Charles was caught in 1670 in secret negotiations with Louis XIV for subsidies in exchange for a gradual Catholicization of England and an alliance against the Netherlands, panic swept England.</a:t>
            </a:r>
          </a:p>
          <a:p>
            <a:pPr lvl="2"/>
            <a:r>
              <a:rPr lang="en-US" sz="1600" dirty="0"/>
              <a:t>When James II (r. 1685-1688), an open Catholic, succeeded Charles II, there was trouble.</a:t>
            </a:r>
          </a:p>
          <a:p>
            <a:pPr lvl="2"/>
            <a:r>
              <a:rPr lang="en-US" sz="1600" dirty="0"/>
              <a:t>James placed many Catholics in high administrative positions and declared universal religious tolerance. Seven Anglican bishops responded by refusing to read James’s proclamation. They were arrested but subsequently acquitted.</a:t>
            </a:r>
          </a:p>
          <a:p>
            <a:pPr lvl="2"/>
            <a:r>
              <a:rPr lang="en-US" sz="1600" dirty="0"/>
              <a:t>When James’s wife produced a son, there was fear that a Catholic dynasty was now assured. Parliament offered the throne to James’s Protestant daughter Mary and her Dutch husband, Prince William of Orange. In December 1688 James fled to France and William and Mary were crowned king and queen of England.</a:t>
            </a:r>
          </a:p>
          <a:p>
            <a:endParaRPr lang="en-US" sz="1600" dirty="0"/>
          </a:p>
        </p:txBody>
      </p:sp>
    </p:spTree>
    <p:extLst>
      <p:ext uri="{BB962C8B-B14F-4D97-AF65-F5344CB8AC3E}">
        <p14:creationId xmlns:p14="http://schemas.microsoft.com/office/powerpoint/2010/main" val="169611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Constitutionalism</a:t>
            </a:r>
            <a:endParaRPr lang="en-US" dirty="0"/>
          </a:p>
        </p:txBody>
      </p:sp>
      <p:sp>
        <p:nvSpPr>
          <p:cNvPr id="3" name="Content Placeholder 2"/>
          <p:cNvSpPr>
            <a:spLocks noGrp="1"/>
          </p:cNvSpPr>
          <p:nvPr>
            <p:ph idx="1"/>
          </p:nvPr>
        </p:nvSpPr>
        <p:spPr/>
        <p:txBody>
          <a:bodyPr>
            <a:normAutofit/>
          </a:bodyPr>
          <a:lstStyle/>
          <a:p>
            <a:pPr lvl="1"/>
            <a:r>
              <a:rPr lang="en-US" sz="2000" dirty="0"/>
              <a:t>The Triumph of England’s Parliament: Constitutional Monarchy and Cabinet Government</a:t>
            </a:r>
          </a:p>
          <a:p>
            <a:pPr lvl="2"/>
            <a:r>
              <a:rPr lang="en-US" sz="2000" dirty="0"/>
              <a:t>The “Glorious </a:t>
            </a:r>
            <a:r>
              <a:rPr lang="en-US" sz="2000" dirty="0" smtClean="0"/>
              <a:t>Revolution” Parliament’s </a:t>
            </a:r>
            <a:r>
              <a:rPr lang="en-US" sz="2000" dirty="0"/>
              <a:t>expulsion of </a:t>
            </a:r>
            <a:r>
              <a:rPr lang="en-US" sz="2000" dirty="0" smtClean="0"/>
              <a:t>James was </a:t>
            </a:r>
            <a:r>
              <a:rPr lang="en-US" sz="2000" dirty="0"/>
              <a:t>guaranteed by a Bill of Rights passed by Parliament. The Bill guaranteed the independence of the judiciary, the sole power of Parliament to make laws, and freedom of debate in Parliament. All Protestants were granted religious toleration.</a:t>
            </a:r>
          </a:p>
          <a:p>
            <a:pPr lvl="2"/>
            <a:r>
              <a:rPr lang="en-US" sz="2000" dirty="0"/>
              <a:t>John Locke’s Second Treatise of Civil Government (1690) was a defense of the Glorious Revolution. Locke maintained that government was a contract between ruled and ruler for the protection of life, liberty, and property.</a:t>
            </a:r>
          </a:p>
          <a:p>
            <a:pPr lvl="2"/>
            <a:r>
              <a:rPr lang="en-US" sz="2000" dirty="0"/>
              <a:t>The Glorious Revolution was not a democratic revolution, because few English subjects could vote in the election of Parliament.</a:t>
            </a:r>
          </a:p>
          <a:p>
            <a:pPr lvl="2"/>
            <a:r>
              <a:rPr lang="en-US" sz="2000" dirty="0"/>
              <a:t>The cabinet system of government evolved in the eighteenth century. In this system a cabinet of ministers responsible primarily to Parliament governed. The power of the monarch grew weaker and weaker.</a:t>
            </a:r>
          </a:p>
          <a:p>
            <a:endParaRPr lang="en-US" dirty="0"/>
          </a:p>
        </p:txBody>
      </p:sp>
    </p:spTree>
    <p:extLst>
      <p:ext uri="{BB962C8B-B14F-4D97-AF65-F5344CB8AC3E}">
        <p14:creationId xmlns:p14="http://schemas.microsoft.com/office/powerpoint/2010/main" val="555453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Constitutionalism</a:t>
            </a:r>
            <a:endParaRPr lang="en-US" dirty="0"/>
          </a:p>
        </p:txBody>
      </p:sp>
      <p:sp>
        <p:nvSpPr>
          <p:cNvPr id="3" name="Content Placeholder 2"/>
          <p:cNvSpPr>
            <a:spLocks noGrp="1"/>
          </p:cNvSpPr>
          <p:nvPr>
            <p:ph idx="1"/>
          </p:nvPr>
        </p:nvSpPr>
        <p:spPr/>
        <p:txBody>
          <a:bodyPr>
            <a:noAutofit/>
          </a:bodyPr>
          <a:lstStyle/>
          <a:p>
            <a:pPr lvl="1"/>
            <a:r>
              <a:rPr lang="en-US" dirty="0"/>
              <a:t>The Dutch Republic in the Seventeenth Century</a:t>
            </a:r>
          </a:p>
          <a:p>
            <a:pPr lvl="2"/>
            <a:r>
              <a:rPr lang="en-US" sz="1800" dirty="0"/>
              <a:t>The Dutch system of government rested on assemblies of wealthy merchants in each of the seven provinces called “Estates.”</a:t>
            </a:r>
          </a:p>
          <a:p>
            <a:pPr lvl="2"/>
            <a:r>
              <a:rPr lang="en-US" sz="1800" dirty="0"/>
              <a:t>A federal assembly, or “States General,” ran foreign policy, but was responsible to the provincial “Estates.”</a:t>
            </a:r>
          </a:p>
          <a:p>
            <a:pPr lvl="2"/>
            <a:r>
              <a:rPr lang="en-US" sz="1800" dirty="0"/>
              <a:t>The States General appointed a representative or </a:t>
            </a:r>
            <a:r>
              <a:rPr lang="en-US" sz="1800" dirty="0" err="1"/>
              <a:t>stadtholder</a:t>
            </a:r>
            <a:r>
              <a:rPr lang="en-US" sz="1800" dirty="0"/>
              <a:t> in each province. Some men held the post of </a:t>
            </a:r>
            <a:r>
              <a:rPr lang="en-US" sz="1800" dirty="0" err="1"/>
              <a:t>stadtholder</a:t>
            </a:r>
            <a:r>
              <a:rPr lang="en-US" sz="1800" dirty="0"/>
              <a:t> in all seven provinces.</a:t>
            </a:r>
          </a:p>
          <a:p>
            <a:pPr lvl="2"/>
            <a:r>
              <a:rPr lang="en-US" sz="1800" dirty="0"/>
              <a:t>The cohesion and power of the Dutch Republic ultimately rested on its immense commercial power and prosperity.</a:t>
            </a:r>
          </a:p>
          <a:p>
            <a:pPr lvl="2"/>
            <a:r>
              <a:rPr lang="en-US" sz="1800" dirty="0"/>
              <a:t>The Netherlands was the only realm in early modern Europe with almost complete religious toleration.</a:t>
            </a:r>
          </a:p>
          <a:p>
            <a:pPr lvl="2"/>
            <a:r>
              <a:rPr lang="en-US" sz="1800" dirty="0"/>
              <a:t>In 1650 the Dutch owned half of the ships in Europe and controlled much of European trade.</a:t>
            </a:r>
          </a:p>
          <a:p>
            <a:pPr lvl="2"/>
            <a:r>
              <a:rPr lang="en-US" sz="1800" dirty="0"/>
              <a:t>In the seventeenth century the Dutch probably had the highest standard of living in the world.</a:t>
            </a:r>
          </a:p>
          <a:p>
            <a:pPr lvl="2"/>
            <a:r>
              <a:rPr lang="en-US" sz="1800" dirty="0"/>
              <a:t>Dutch power began to decline around the time of the War of the Spanish Succession</a:t>
            </a:r>
            <a:r>
              <a:rPr lang="en-US" sz="1800" dirty="0" smtClean="0"/>
              <a:t>.</a:t>
            </a:r>
          </a:p>
          <a:p>
            <a:pPr lvl="2"/>
            <a:endParaRPr lang="en-US" sz="1800" dirty="0" smtClean="0"/>
          </a:p>
          <a:p>
            <a:endParaRPr lang="en-US" sz="1800" dirty="0"/>
          </a:p>
          <a:p>
            <a:endParaRPr lang="en-US" sz="1800" dirty="0"/>
          </a:p>
        </p:txBody>
      </p:sp>
    </p:spTree>
    <p:extLst>
      <p:ext uri="{BB962C8B-B14F-4D97-AF65-F5344CB8AC3E}">
        <p14:creationId xmlns:p14="http://schemas.microsoft.com/office/powerpoint/2010/main" val="164120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Monarchs </a:t>
            </a:r>
            <a:endParaRPr lang="en-US" dirty="0"/>
          </a:p>
        </p:txBody>
      </p:sp>
      <p:sp>
        <p:nvSpPr>
          <p:cNvPr id="3" name="Content Placeholder 2"/>
          <p:cNvSpPr>
            <a:spLocks noGrp="1"/>
          </p:cNvSpPr>
          <p:nvPr>
            <p:ph idx="1"/>
          </p:nvPr>
        </p:nvSpPr>
        <p:spPr/>
        <p:txBody>
          <a:bodyPr>
            <a:noAutofit/>
          </a:bodyPr>
          <a:lstStyle/>
          <a:p>
            <a:pPr lvl="2"/>
            <a:r>
              <a:rPr lang="en-US" sz="2000" dirty="0" smtClean="0"/>
              <a:t>In </a:t>
            </a:r>
            <a:r>
              <a:rPr lang="en-US" sz="2000" dirty="0"/>
              <a:t>the seventeenth and eighteenth centuries absolute monarchs claimed absolute sovereignty based in divine right.</a:t>
            </a:r>
          </a:p>
          <a:p>
            <a:pPr lvl="2"/>
            <a:r>
              <a:rPr lang="en-US" sz="2000" dirty="0" smtClean="0"/>
              <a:t>Absolute </a:t>
            </a:r>
            <a:r>
              <a:rPr lang="en-US" sz="2000" dirty="0"/>
              <a:t>monarchs strove to eliminate competing jurisdictions and institutions in their territories. They also secured the cooperation of the nobility.</a:t>
            </a:r>
          </a:p>
          <a:p>
            <a:pPr lvl="2"/>
            <a:r>
              <a:rPr lang="en-US" sz="2000" dirty="0"/>
              <a:t>In contrast to medieval monarchs who negotiated taxation with nobles on a case-by-case basis, absolute monarchs set up bureaucracies that they controlled to collect taxes on a regular basis.</a:t>
            </a:r>
          </a:p>
          <a:p>
            <a:pPr lvl="2"/>
            <a:r>
              <a:rPr lang="en-US" sz="2000" dirty="0" smtClean="0"/>
              <a:t>Absolute </a:t>
            </a:r>
            <a:r>
              <a:rPr lang="en-US" sz="2000" dirty="0"/>
              <a:t>monarchs maintained permanent standing armies.</a:t>
            </a:r>
          </a:p>
          <a:p>
            <a:pPr lvl="2"/>
            <a:r>
              <a:rPr lang="en-US" sz="2000" dirty="0"/>
              <a:t>Absolutist states were not totalitarian because they lacked the financial, military, and technological resources to exercise total control over society.</a:t>
            </a:r>
          </a:p>
          <a:p>
            <a:pPr lvl="2"/>
            <a:r>
              <a:rPr lang="en-US" sz="2000" dirty="0"/>
              <a:t>Like twentieth century totalitarian states, the absolutist regimes glorified the state above all and used war to divert attention from domestic problems.</a:t>
            </a:r>
          </a:p>
          <a:p>
            <a:endParaRPr lang="en-US" dirty="0"/>
          </a:p>
        </p:txBody>
      </p:sp>
    </p:spTree>
    <p:extLst>
      <p:ext uri="{BB962C8B-B14F-4D97-AF65-F5344CB8AC3E}">
        <p14:creationId xmlns:p14="http://schemas.microsoft.com/office/powerpoint/2010/main" val="3314143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Absolutism</a:t>
            </a:r>
          </a:p>
        </p:txBody>
      </p:sp>
      <p:sp>
        <p:nvSpPr>
          <p:cNvPr id="3" name="Content Placeholder 2"/>
          <p:cNvSpPr>
            <a:spLocks noGrp="1"/>
          </p:cNvSpPr>
          <p:nvPr>
            <p:ph idx="1"/>
          </p:nvPr>
        </p:nvSpPr>
        <p:spPr/>
        <p:txBody>
          <a:bodyPr>
            <a:noAutofit/>
          </a:bodyPr>
          <a:lstStyle/>
          <a:p>
            <a:pPr marL="201168" lvl="1" indent="0">
              <a:buNone/>
            </a:pPr>
            <a:r>
              <a:rPr lang="en-US" sz="2400" dirty="0"/>
              <a:t>The Absolute Monarchy of Louis XIV</a:t>
            </a:r>
          </a:p>
          <a:p>
            <a:pPr lvl="2"/>
            <a:r>
              <a:rPr lang="en-US" sz="2400" dirty="0"/>
              <a:t>Louis XIV secured the collaboration of the nobility in projects that increased his prestige and theirs.</a:t>
            </a:r>
          </a:p>
          <a:p>
            <a:pPr lvl="2"/>
            <a:r>
              <a:rPr lang="en-US" sz="2400" dirty="0"/>
              <a:t>Louis XIV’s royal court at Versailles was a tool of state policy, overawing subjects and visiting dignitaries. Other European monarchs constructed their own versions of Versailles.</a:t>
            </a:r>
          </a:p>
          <a:p>
            <a:pPr lvl="2"/>
            <a:r>
              <a:rPr lang="en-US" sz="2400" dirty="0"/>
              <a:t>French language and culture became fashionable at courts all over Europe.</a:t>
            </a:r>
          </a:p>
          <a:p>
            <a:pPr lvl="2"/>
            <a:r>
              <a:rPr lang="en-US" sz="2400" dirty="0"/>
              <a:t>Louis used court ceremonies, entertainments, spies, and informers to reduce the power of the great nobility.</a:t>
            </a:r>
          </a:p>
          <a:p>
            <a:pPr lvl="2"/>
            <a:r>
              <a:rPr lang="en-US" sz="2400" dirty="0"/>
              <a:t>Louis staffed his administration with members of the nobility of the robe or the upper middle class, to show that he was not going to share power.</a:t>
            </a:r>
          </a:p>
        </p:txBody>
      </p:sp>
    </p:spTree>
    <p:extLst>
      <p:ext uri="{BB962C8B-B14F-4D97-AF65-F5344CB8AC3E}">
        <p14:creationId xmlns:p14="http://schemas.microsoft.com/office/powerpoint/2010/main" val="848132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Absolutism</a:t>
            </a:r>
          </a:p>
        </p:txBody>
      </p:sp>
      <p:sp>
        <p:nvSpPr>
          <p:cNvPr id="3" name="Content Placeholder 2"/>
          <p:cNvSpPr>
            <a:spLocks noGrp="1"/>
          </p:cNvSpPr>
          <p:nvPr>
            <p:ph idx="1"/>
          </p:nvPr>
        </p:nvSpPr>
        <p:spPr/>
        <p:txBody>
          <a:bodyPr>
            <a:normAutofit/>
          </a:bodyPr>
          <a:lstStyle/>
          <a:p>
            <a:pPr marL="201168" lvl="1" indent="0">
              <a:buNone/>
            </a:pPr>
            <a:r>
              <a:rPr lang="en-US" sz="2400" dirty="0"/>
              <a:t>Financial and Economic Management under Louis XIV: Colbert</a:t>
            </a:r>
          </a:p>
          <a:p>
            <a:pPr lvl="2"/>
            <a:r>
              <a:rPr lang="en-US" sz="2400" dirty="0"/>
              <a:t>Financial problems weakened Louis XIV’s administration.</a:t>
            </a:r>
          </a:p>
          <a:p>
            <a:pPr lvl="2"/>
            <a:r>
              <a:rPr lang="en-US" sz="2400" dirty="0"/>
              <a:t>Tax revenues usually fell fall short of the government’s needs.</a:t>
            </a:r>
          </a:p>
          <a:p>
            <a:pPr lvl="2"/>
            <a:r>
              <a:rPr lang="en-US" sz="2400" dirty="0"/>
              <a:t>In Louis XIV’s France, tax exemptions for elites placed the greatest tax burden on the peasantry.</a:t>
            </a:r>
          </a:p>
          <a:p>
            <a:pPr lvl="2"/>
            <a:r>
              <a:rPr lang="en-US" sz="2400" dirty="0"/>
              <a:t>Louis’s chief financial minister, Jean-Baptiste Colbert, used subsidies for domestic industries, tariffs, and policies to attract foreign artisans in order to make France self-sufficient and to boost French exports (mercantilism).</a:t>
            </a:r>
          </a:p>
          <a:p>
            <a:pPr lvl="2"/>
            <a:r>
              <a:rPr lang="en-US" sz="2400" dirty="0"/>
              <a:t>Colbert expanded the French navy and merchant marine and promoted colonization of French territories in North America.</a:t>
            </a:r>
          </a:p>
        </p:txBody>
      </p:sp>
    </p:spTree>
    <p:extLst>
      <p:ext uri="{BB962C8B-B14F-4D97-AF65-F5344CB8AC3E}">
        <p14:creationId xmlns:p14="http://schemas.microsoft.com/office/powerpoint/2010/main" val="4268922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Absolutism</a:t>
            </a:r>
          </a:p>
        </p:txBody>
      </p:sp>
      <p:sp>
        <p:nvSpPr>
          <p:cNvPr id="3" name="Content Placeholder 2"/>
          <p:cNvSpPr>
            <a:spLocks noGrp="1"/>
          </p:cNvSpPr>
          <p:nvPr>
            <p:ph idx="1"/>
          </p:nvPr>
        </p:nvSpPr>
        <p:spPr/>
        <p:txBody>
          <a:bodyPr>
            <a:noAutofit/>
          </a:bodyPr>
          <a:lstStyle/>
          <a:p>
            <a:pPr marL="201168" lvl="1" indent="0">
              <a:buNone/>
            </a:pPr>
            <a:r>
              <a:rPr lang="en-US" sz="2000" dirty="0"/>
              <a:t>The Revocation of the Edict of Nantes</a:t>
            </a:r>
          </a:p>
          <a:p>
            <a:pPr lvl="2"/>
            <a:r>
              <a:rPr lang="en-US" sz="2000" dirty="0"/>
              <a:t>In 1685 Louis XIV formally revoked the Edict of Nantes because he viewed it as an affront to his own claims to power.</a:t>
            </a:r>
          </a:p>
          <a:p>
            <a:pPr lvl="2"/>
            <a:r>
              <a:rPr lang="en-US" sz="2000" dirty="0"/>
              <a:t>The French monarchy had never intended religious toleration to be permanent.</a:t>
            </a:r>
          </a:p>
          <a:p>
            <a:pPr lvl="2"/>
            <a:r>
              <a:rPr lang="en-US" sz="2000" dirty="0"/>
              <a:t>Religious liberty was not a popular policy.</a:t>
            </a:r>
          </a:p>
          <a:p>
            <a:pPr marL="201168" lvl="1" indent="0">
              <a:buNone/>
            </a:pPr>
            <a:r>
              <a:rPr lang="en-US" sz="2000" dirty="0" smtClean="0"/>
              <a:t>French </a:t>
            </a:r>
            <a:r>
              <a:rPr lang="en-US" sz="2000" dirty="0"/>
              <a:t>Classicism</a:t>
            </a:r>
          </a:p>
          <a:p>
            <a:pPr lvl="2"/>
            <a:r>
              <a:rPr lang="en-US" sz="2000" dirty="0"/>
              <a:t>French “classicism” refers to imitation of Roman and Greek artistic models together with the values of discipline, restraint, and balance in art.</a:t>
            </a:r>
          </a:p>
          <a:p>
            <a:pPr lvl="2"/>
            <a:r>
              <a:rPr lang="en-US" sz="2000" dirty="0"/>
              <a:t>After the 1660s French artists and musicians generally had to glorify the state and Louis himself.</a:t>
            </a:r>
          </a:p>
          <a:p>
            <a:pPr lvl="2"/>
            <a:r>
              <a:rPr lang="en-US" sz="2000" dirty="0"/>
              <a:t>Nicholas </a:t>
            </a:r>
            <a:r>
              <a:rPr lang="en-US" sz="2000" dirty="0" err="1"/>
              <a:t>Poussin</a:t>
            </a:r>
            <a:r>
              <a:rPr lang="en-US" sz="2000" dirty="0"/>
              <a:t> exemplifies French classicism in painting (Rape of the Sabine Women), Jean-Baptiste Lully in music, and Moliere and Racine in theater.</a:t>
            </a:r>
          </a:p>
          <a:p>
            <a:endParaRPr lang="en-US" dirty="0"/>
          </a:p>
        </p:txBody>
      </p:sp>
    </p:spTree>
    <p:extLst>
      <p:ext uri="{BB962C8B-B14F-4D97-AF65-F5344CB8AC3E}">
        <p14:creationId xmlns:p14="http://schemas.microsoft.com/office/powerpoint/2010/main" val="3369106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48494" y="0"/>
            <a:ext cx="8745989" cy="6437802"/>
          </a:xfrm>
          <a:prstGeom prst="rect">
            <a:avLst/>
          </a:prstGeom>
        </p:spPr>
      </p:pic>
    </p:spTree>
    <p:extLst>
      <p:ext uri="{BB962C8B-B14F-4D97-AF65-F5344CB8AC3E}">
        <p14:creationId xmlns:p14="http://schemas.microsoft.com/office/powerpoint/2010/main" val="2112097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Absolutism</a:t>
            </a:r>
          </a:p>
        </p:txBody>
      </p:sp>
      <p:sp>
        <p:nvSpPr>
          <p:cNvPr id="3" name="Content Placeholder 2"/>
          <p:cNvSpPr>
            <a:spLocks noGrp="1"/>
          </p:cNvSpPr>
          <p:nvPr>
            <p:ph idx="1"/>
          </p:nvPr>
        </p:nvSpPr>
        <p:spPr/>
        <p:txBody>
          <a:bodyPr>
            <a:normAutofit/>
          </a:bodyPr>
          <a:lstStyle/>
          <a:p>
            <a:pPr marL="201168" lvl="1" indent="0">
              <a:buNone/>
            </a:pPr>
            <a:r>
              <a:rPr lang="en-US" dirty="0"/>
              <a:t>Louis XIV’s Wars</a:t>
            </a:r>
          </a:p>
          <a:p>
            <a:pPr lvl="2"/>
            <a:r>
              <a:rPr lang="en-US" sz="1800" dirty="0"/>
              <a:t>Louis was a </a:t>
            </a:r>
            <a:r>
              <a:rPr lang="en-US" sz="1800" dirty="0" smtClean="0"/>
              <a:t>conqueror of France </a:t>
            </a:r>
            <a:r>
              <a:rPr lang="en-US" sz="1800" dirty="0"/>
              <a:t>was at war for thirty-three of the fifty-four years of his reign.</a:t>
            </a:r>
          </a:p>
          <a:p>
            <a:pPr lvl="2"/>
            <a:r>
              <a:rPr lang="en-US" sz="1800" dirty="0"/>
              <a:t>Louis developed a large, efficient, disciplined army subordinate directly to himself.</a:t>
            </a:r>
          </a:p>
          <a:p>
            <a:pPr lvl="2"/>
            <a:r>
              <a:rPr lang="en-US" sz="1800" dirty="0"/>
              <a:t>Louis made territorial gains in the Low Countries and Lorraine before his armies ran out of steam in the early 1680s.</a:t>
            </a:r>
          </a:p>
          <a:p>
            <a:pPr lvl="2"/>
            <a:r>
              <a:rPr lang="en-US" sz="1800" dirty="0"/>
              <a:t>High taxes to support the military and bad weather from 1688-1694 led to mass starvation in some areas of France.</a:t>
            </a:r>
          </a:p>
          <a:p>
            <a:pPr lvl="2"/>
            <a:r>
              <a:rPr lang="en-US" sz="1800" dirty="0"/>
              <a:t>After the death of King Charles II of Spain in 1700 passed the Spanish throne to Louis XIV’s grandson, England, Holland, Austria, and Prussia united against France to preserve the European balance of power and check French maritime expansion in the Americas, Asia, and Africa. This conflict became known as the War of the Spanish Succession.</a:t>
            </a:r>
          </a:p>
          <a:p>
            <a:pPr lvl="2"/>
            <a:r>
              <a:rPr lang="en-US" sz="1800" dirty="0"/>
              <a:t>The war, which ended in 1713 with the Peace of Utrecht, checked France, finished Spain as a great power, and expanded England’s overseas empire.</a:t>
            </a:r>
          </a:p>
          <a:p>
            <a:endParaRPr lang="en-US" sz="1800" dirty="0"/>
          </a:p>
        </p:txBody>
      </p:sp>
    </p:spTree>
    <p:extLst>
      <p:ext uri="{BB962C8B-B14F-4D97-AF65-F5344CB8AC3E}">
        <p14:creationId xmlns:p14="http://schemas.microsoft.com/office/powerpoint/2010/main" val="1571008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paradoxplace.com/Photo%20Pages/France/France_History/Images/Louis-XIV-BAR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3355" y="286603"/>
            <a:ext cx="4286250" cy="589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00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Absolutism</a:t>
            </a:r>
          </a:p>
        </p:txBody>
      </p:sp>
      <p:sp>
        <p:nvSpPr>
          <p:cNvPr id="3" name="Content Placeholder 2"/>
          <p:cNvSpPr>
            <a:spLocks noGrp="1"/>
          </p:cNvSpPr>
          <p:nvPr>
            <p:ph idx="1"/>
          </p:nvPr>
        </p:nvSpPr>
        <p:spPr/>
        <p:txBody>
          <a:bodyPr>
            <a:normAutofit/>
          </a:bodyPr>
          <a:lstStyle/>
          <a:p>
            <a:pPr marL="201168" lvl="1" indent="0">
              <a:buNone/>
            </a:pPr>
            <a:r>
              <a:rPr lang="en-US" sz="2400" dirty="0"/>
              <a:t>The Decline of Absolutist Spain in the Seventeenth Century</a:t>
            </a:r>
          </a:p>
          <a:p>
            <a:pPr lvl="2"/>
            <a:r>
              <a:rPr lang="en-US" sz="2400" dirty="0"/>
              <a:t>Spanish absolutism preceded that of the French. In the 1500s the kingdom of Castile developed the characteristics of an absolute monarchy.</a:t>
            </a:r>
          </a:p>
          <a:p>
            <a:pPr lvl="2"/>
            <a:r>
              <a:rPr lang="en-US" sz="2400" dirty="0"/>
              <a:t>Gold and silver from the Americas were the basis for Spanish power.</a:t>
            </a:r>
          </a:p>
          <a:p>
            <a:pPr lvl="2"/>
            <a:r>
              <a:rPr lang="en-US" sz="2400" dirty="0"/>
              <a:t>The lack of a middle class (due in part to the expulsion of Moors and Jews), agricultural crisis, population decline, and failure to invest in productive enterprises meant that by 1715 Spain was a second-rate power.</a:t>
            </a:r>
          </a:p>
          <a:p>
            <a:pPr lvl="2"/>
            <a:r>
              <a:rPr lang="en-US" sz="2400" dirty="0"/>
              <a:t>Spain extended itself in wars it could not afford in the 1600s.</a:t>
            </a:r>
          </a:p>
          <a:p>
            <a:endParaRPr lang="en-US" sz="2400" dirty="0"/>
          </a:p>
        </p:txBody>
      </p:sp>
    </p:spTree>
    <p:extLst>
      <p:ext uri="{BB962C8B-B14F-4D97-AF65-F5344CB8AC3E}">
        <p14:creationId xmlns:p14="http://schemas.microsoft.com/office/powerpoint/2010/main" val="2796018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8205</TotalTime>
  <Words>1500</Words>
  <Application>Microsoft Office PowerPoint</Application>
  <PresentationFormat>Widescreen</PresentationFormat>
  <Paragraphs>89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Retrospect</vt:lpstr>
      <vt:lpstr>Absolutism and Constitutionalism </vt:lpstr>
      <vt:lpstr>Absolute Monarchs </vt:lpstr>
      <vt:lpstr>Absolutism</vt:lpstr>
      <vt:lpstr>Absolutism</vt:lpstr>
      <vt:lpstr>Absolutism</vt:lpstr>
      <vt:lpstr>PowerPoint Presentation</vt:lpstr>
      <vt:lpstr>Absolutism</vt:lpstr>
      <vt:lpstr>PowerPoint Presentation</vt:lpstr>
      <vt:lpstr>Absolutism</vt:lpstr>
      <vt:lpstr>Constitutionalism</vt:lpstr>
      <vt:lpstr>Constitutionalism</vt:lpstr>
      <vt:lpstr>Constitutionalism</vt:lpstr>
      <vt:lpstr>Constitutionalism</vt:lpstr>
      <vt:lpstr>Constitutionalism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AshleySchwarzbeck</dc:creator>
  <cp:lastModifiedBy>AshleySchwarzbeck</cp:lastModifiedBy>
  <cp:revision>7</cp:revision>
  <dcterms:created xsi:type="dcterms:W3CDTF">2014-12-09T20:22:01Z</dcterms:created>
  <dcterms:modified xsi:type="dcterms:W3CDTF">2014-12-15T13:07:02Z</dcterms:modified>
</cp:coreProperties>
</file>