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8" r:id="rId1"/>
  </p:sldMasterIdLst>
  <p:notesMasterIdLst>
    <p:notesMasterId r:id="rId35"/>
  </p:notesMasterIdLst>
  <p:sldIdLst>
    <p:sldId id="256" r:id="rId2"/>
    <p:sldId id="257" r:id="rId3"/>
    <p:sldId id="287" r:id="rId4"/>
    <p:sldId id="258" r:id="rId5"/>
    <p:sldId id="259" r:id="rId6"/>
    <p:sldId id="260" r:id="rId7"/>
    <p:sldId id="262" r:id="rId8"/>
    <p:sldId id="270" r:id="rId9"/>
    <p:sldId id="277" r:id="rId10"/>
    <p:sldId id="263" r:id="rId11"/>
    <p:sldId id="264" r:id="rId12"/>
    <p:sldId id="286" r:id="rId13"/>
    <p:sldId id="288" r:id="rId14"/>
    <p:sldId id="289" r:id="rId15"/>
    <p:sldId id="290" r:id="rId16"/>
    <p:sldId id="280" r:id="rId17"/>
    <p:sldId id="281" r:id="rId18"/>
    <p:sldId id="282" r:id="rId19"/>
    <p:sldId id="283" r:id="rId20"/>
    <p:sldId id="291" r:id="rId21"/>
    <p:sldId id="292" r:id="rId22"/>
    <p:sldId id="293" r:id="rId23"/>
    <p:sldId id="294" r:id="rId24"/>
    <p:sldId id="279" r:id="rId25"/>
    <p:sldId id="265" r:id="rId26"/>
    <p:sldId id="266" r:id="rId27"/>
    <p:sldId id="273" r:id="rId28"/>
    <p:sldId id="267" r:id="rId29"/>
    <p:sldId id="276" r:id="rId30"/>
    <p:sldId id="268" r:id="rId31"/>
    <p:sldId id="269" r:id="rId32"/>
    <p:sldId id="271" r:id="rId33"/>
    <p:sldId id="27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4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BB43C-176D-4209-976B-6A5A9A13C0E2}" type="datetimeFigureOut">
              <a:rPr lang="en-US" smtClean="0"/>
              <a:t>11/12/2014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355AB-C6E5-4D01-92BA-1AA1B73E06F8}" type="slidenum">
              <a:rPr lang="en-US" smtClean="0"/>
              <a:t>‹#›</a:t>
            </a:fld>
            <a:endParaRPr lang="en-US"/>
          </a:p>
        </p:txBody>
      </p:sp>
    </p:spTree>
    <p:extLst>
      <p:ext uri="{BB962C8B-B14F-4D97-AF65-F5344CB8AC3E}">
        <p14:creationId xmlns:p14="http://schemas.microsoft.com/office/powerpoint/2010/main" val="260605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D9E59F8-3DBC-4A49-A95C-9B87DD9D8AEB}" type="slidenum">
              <a:rPr lang="en-US" altLang="en-US"/>
              <a:pPr/>
              <a:t>15</a:t>
            </a:fld>
            <a:endParaRPr lang="en-US" altLang="en-US"/>
          </a:p>
        </p:txBody>
      </p:sp>
    </p:spTree>
    <p:extLst>
      <p:ext uri="{BB962C8B-B14F-4D97-AF65-F5344CB8AC3E}">
        <p14:creationId xmlns:p14="http://schemas.microsoft.com/office/powerpoint/2010/main" val="408704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F9CA6B4-5526-458D-BE83-DA4BC17B50C4}" type="slidenum">
              <a:rPr lang="en-US" altLang="en-US"/>
              <a:pPr/>
              <a:t>20</a:t>
            </a:fld>
            <a:endParaRPr lang="en-US" altLang="en-US"/>
          </a:p>
        </p:txBody>
      </p:sp>
    </p:spTree>
    <p:extLst>
      <p:ext uri="{BB962C8B-B14F-4D97-AF65-F5344CB8AC3E}">
        <p14:creationId xmlns:p14="http://schemas.microsoft.com/office/powerpoint/2010/main" val="348729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DD6E668-8B3D-4920-85C8-E3A68C80923B}" type="slidenum">
              <a:rPr lang="en-US" altLang="en-US"/>
              <a:pPr/>
              <a:t>23</a:t>
            </a:fld>
            <a:endParaRPr lang="en-US" altLang="en-US"/>
          </a:p>
        </p:txBody>
      </p:sp>
    </p:spTree>
    <p:extLst>
      <p:ext uri="{BB962C8B-B14F-4D97-AF65-F5344CB8AC3E}">
        <p14:creationId xmlns:p14="http://schemas.microsoft.com/office/powerpoint/2010/main" val="1684349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87538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11/11/2014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503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25496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90298CD5-6C1E-4009-B41F-6DF62E31D3BE}" type="datetimeFigureOut">
              <a:rPr lang="en-US" smtClean="0"/>
              <a:pPr/>
              <a:t>11/11/2014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32276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37037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581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0912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67000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11/11/2014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7002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11/11/2014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52782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11/11/2014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18278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11/11/2014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32669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11/11/2014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130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C7616CA0-919D-4A49-9C8A-62FDFB3A5183}" type="datetimeFigureOut">
              <a:rPr lang="en-US" smtClean="0"/>
              <a:t>11/11/2014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153879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90298CD5-6C1E-4009-B41F-6DF62E31D3BE}" type="datetimeFigureOut">
              <a:rPr lang="en-US" smtClean="0"/>
              <a:pPr/>
              <a:t>11/11/2014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8923905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frm=1&amp;source=images&amp;cd=&amp;cad=rja&amp;uact=8&amp;docid=vGwB-bb8HBQWfM&amp;tbnid=2bxRV4MlefhzNM:&amp;ved=0CAYQjRw&amp;url=http%3A%2F%2Ffineartamerica.com%2Ffeatured%2F1-madonna-and-child-il-sassoferrato.html&amp;ei=hiYsU97aFqWbygHQ2oCQCg&amp;psig=AFQjCNE3eYiCgZ92E1bVydmUpjD-2No8cg&amp;ust=1395488634504763"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www.google.com/url?sa=i&amp;rct=j&amp;q=&amp;esrc=s&amp;frm=1&amp;source=images&amp;cd=&amp;cad=rja&amp;uact=8&amp;docid=HuTWxurXfLZfQM&amp;tbnid=1I4CZOtNukGG5M:&amp;ved=0CAYQjRw&amp;url=http%3A%2F%2Fwww.visual-arts-cork.com%2Fold-masters%2Fduccio-buoninsegna.htm&amp;ei=oyYsU4yGB_LyyAG0noCYAQ&amp;psig=AFQjCNE3eYiCgZ92E1bVydmUpjD-2No8cg&amp;ust=139548863450476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European Society in the Age of the Renaissance</a:t>
            </a:r>
            <a:endParaRPr lang="en-US" dirty="0"/>
          </a:p>
        </p:txBody>
      </p:sp>
      <p:sp>
        <p:nvSpPr>
          <p:cNvPr id="3" name="Subtitle 2"/>
          <p:cNvSpPr>
            <a:spLocks noGrp="1"/>
          </p:cNvSpPr>
          <p:nvPr>
            <p:ph type="subTitle" idx="1"/>
          </p:nvPr>
        </p:nvSpPr>
        <p:spPr/>
        <p:txBody>
          <a:bodyPr/>
          <a:lstStyle/>
          <a:p>
            <a:r>
              <a:rPr lang="en-US" dirty="0" smtClean="0"/>
              <a:t>Chapter 13</a:t>
            </a:r>
            <a:endParaRPr lang="en-US" dirty="0"/>
          </a:p>
        </p:txBody>
      </p:sp>
    </p:spTree>
    <p:extLst>
      <p:ext uri="{BB962C8B-B14F-4D97-AF65-F5344CB8AC3E}">
        <p14:creationId xmlns:p14="http://schemas.microsoft.com/office/powerpoint/2010/main" val="3885401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 and the Artist</a:t>
            </a:r>
          </a:p>
        </p:txBody>
      </p:sp>
      <p:sp>
        <p:nvSpPr>
          <p:cNvPr id="3" name="Content Placeholder 2"/>
          <p:cNvSpPr>
            <a:spLocks noGrp="1"/>
          </p:cNvSpPr>
          <p:nvPr>
            <p:ph idx="1"/>
          </p:nvPr>
        </p:nvSpPr>
        <p:spPr>
          <a:xfrm>
            <a:off x="818712" y="2459865"/>
            <a:ext cx="10554574" cy="3398933"/>
          </a:xfrm>
        </p:spPr>
        <p:txBody>
          <a:bodyPr>
            <a:noAutofit/>
          </a:bodyPr>
          <a:lstStyle/>
          <a:p>
            <a:r>
              <a:rPr lang="en-US" sz="2200" dirty="0"/>
              <a:t>Art and Power</a:t>
            </a:r>
          </a:p>
          <a:p>
            <a:pPr lvl="1"/>
            <a:r>
              <a:rPr lang="en-US" sz="2200" dirty="0"/>
              <a:t>In the early Renaissance, corporate groups such as guilds sponsored religious art.</a:t>
            </a:r>
          </a:p>
          <a:p>
            <a:pPr lvl="1"/>
            <a:r>
              <a:rPr lang="en-US" sz="2200" dirty="0"/>
              <a:t>By the late fifteenth century individual princes, merchants, and bankers sponsored art to glorify themselves and their families. Their urban palaces were full of expensive furnishings as well as art.</a:t>
            </a:r>
          </a:p>
          <a:p>
            <a:pPr lvl="1"/>
            <a:r>
              <a:rPr lang="en-US" sz="2200" dirty="0"/>
              <a:t>Classical themes, individual portraits, and realistic style characterized Renaissance art.</a:t>
            </a:r>
          </a:p>
          <a:p>
            <a:pPr lvl="1"/>
            <a:r>
              <a:rPr lang="en-US" sz="2200" dirty="0"/>
              <a:t>Renaissance artists invented perspective and portrayed the human body in a more natural and scientific manner than previous artists did</a:t>
            </a:r>
            <a:r>
              <a:rPr lang="en-US" sz="2200" dirty="0" smtClean="0"/>
              <a:t>.</a:t>
            </a:r>
            <a:endParaRPr lang="en-US" sz="2200" dirty="0"/>
          </a:p>
        </p:txBody>
      </p:sp>
    </p:spTree>
    <p:extLst>
      <p:ext uri="{BB962C8B-B14F-4D97-AF65-F5344CB8AC3E}">
        <p14:creationId xmlns:p14="http://schemas.microsoft.com/office/powerpoint/2010/main" val="1078034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 and the Artist</a:t>
            </a:r>
          </a:p>
        </p:txBody>
      </p:sp>
      <p:sp>
        <p:nvSpPr>
          <p:cNvPr id="3" name="Content Placeholder 2"/>
          <p:cNvSpPr>
            <a:spLocks noGrp="1"/>
          </p:cNvSpPr>
          <p:nvPr>
            <p:ph idx="1"/>
          </p:nvPr>
        </p:nvSpPr>
        <p:spPr/>
        <p:txBody>
          <a:bodyPr>
            <a:normAutofit/>
          </a:bodyPr>
          <a:lstStyle/>
          <a:p>
            <a:r>
              <a:rPr lang="en-US" sz="2200" dirty="0"/>
              <a:t>The Status of the Artist</a:t>
            </a:r>
          </a:p>
          <a:p>
            <a:pPr lvl="1"/>
            <a:r>
              <a:rPr lang="en-US" sz="2200" dirty="0"/>
              <a:t>Medieval masons were viewed as mechanical workers/artisans. Renaissance artists were seen as intellectual workers.</a:t>
            </a:r>
          </a:p>
          <a:p>
            <a:pPr lvl="1"/>
            <a:r>
              <a:rPr lang="en-US" sz="2200" dirty="0"/>
              <a:t>The princes and merchants who patronized artists paid them well.</a:t>
            </a:r>
          </a:p>
          <a:p>
            <a:pPr lvl="1"/>
            <a:r>
              <a:rPr lang="en-US" sz="2200" dirty="0"/>
              <a:t>Artists themselves gloried in their achievements. During the Renaissance, the concept of artist as genius was born.</a:t>
            </a:r>
          </a:p>
          <a:p>
            <a:pPr lvl="1"/>
            <a:r>
              <a:rPr lang="en-US" sz="2200" dirty="0"/>
              <a:t>Renaissance culture was only the culture of a very wealthy mercantile elite; it did not affect the lives of the urban middle classes or the poor</a:t>
            </a:r>
            <a:r>
              <a:rPr lang="en-US" sz="2200" dirty="0" smtClean="0"/>
              <a:t>.</a:t>
            </a:r>
            <a:endParaRPr lang="en-US" sz="2200" dirty="0"/>
          </a:p>
        </p:txBody>
      </p:sp>
    </p:spTree>
    <p:extLst>
      <p:ext uri="{BB962C8B-B14F-4D97-AF65-F5344CB8AC3E}">
        <p14:creationId xmlns:p14="http://schemas.microsoft.com/office/powerpoint/2010/main" val="3586797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601" name="irc_mi" descr="1-madonna-and-child-il-sassoferrat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037" y="380999"/>
            <a:ext cx="4627027" cy="578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02" name="irc_mi" descr="buoninsegna-madonn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3360" y="896025"/>
            <a:ext cx="4750158" cy="475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575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ChangeArrowheads="1"/>
          </p:cNvSpPr>
          <p:nvPr>
            <p:ph type="title"/>
          </p:nvPr>
        </p:nvSpPr>
        <p:spPr/>
        <p:txBody>
          <a:bodyPr/>
          <a:lstStyle/>
          <a:p>
            <a:r>
              <a:rPr lang="en-US" altLang="en-US">
                <a:solidFill>
                  <a:schemeClr val="tx1"/>
                </a:solidFill>
              </a:rPr>
              <a:t>Medieval Portrayals of the Madonna</a:t>
            </a:r>
          </a:p>
        </p:txBody>
      </p:sp>
      <p:pic>
        <p:nvPicPr>
          <p:cNvPr id="65539"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1600200"/>
            <a:ext cx="3686175" cy="481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0"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1" y="1676400"/>
            <a:ext cx="335597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057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65539"/>
                                        </p:tgtEl>
                                        <p:attrNameLst>
                                          <p:attrName>style.visibility</p:attrName>
                                        </p:attrNameLst>
                                      </p:cBhvr>
                                      <p:to>
                                        <p:strVal val="visible"/>
                                      </p:to>
                                    </p:set>
                                    <p:anim calcmode="lin" valueType="num">
                                      <p:cBhvr>
                                        <p:cTn id="7" dur="1000" fill="hold"/>
                                        <p:tgtEl>
                                          <p:spTgt spid="65539"/>
                                        </p:tgtEl>
                                        <p:attrNameLst>
                                          <p:attrName>ppt_w</p:attrName>
                                        </p:attrNameLst>
                                      </p:cBhvr>
                                      <p:tavLst>
                                        <p:tav tm="0">
                                          <p:val>
                                            <p:fltVal val="0"/>
                                          </p:val>
                                        </p:tav>
                                        <p:tav tm="100000">
                                          <p:val>
                                            <p:strVal val="#ppt_w"/>
                                          </p:val>
                                        </p:tav>
                                      </p:tavLst>
                                    </p:anim>
                                    <p:anim calcmode="lin" valueType="num">
                                      <p:cBhvr>
                                        <p:cTn id="8" dur="1000" fill="hold"/>
                                        <p:tgtEl>
                                          <p:spTgt spid="65539"/>
                                        </p:tgtEl>
                                        <p:attrNameLst>
                                          <p:attrName>ppt_h</p:attrName>
                                        </p:attrNameLst>
                                      </p:cBhvr>
                                      <p:tavLst>
                                        <p:tav tm="0">
                                          <p:val>
                                            <p:fltVal val="0"/>
                                          </p:val>
                                        </p:tav>
                                        <p:tav tm="100000">
                                          <p:val>
                                            <p:strVal val="#ppt_h"/>
                                          </p:val>
                                        </p:tav>
                                      </p:tavLst>
                                    </p:anim>
                                    <p:anim calcmode="lin" valueType="num">
                                      <p:cBhvr>
                                        <p:cTn id="9" dur="1000" fill="hold"/>
                                        <p:tgtEl>
                                          <p:spTgt spid="6553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55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65540"/>
                                        </p:tgtEl>
                                        <p:attrNameLst>
                                          <p:attrName>style.visibility</p:attrName>
                                        </p:attrNameLst>
                                      </p:cBhvr>
                                      <p:to>
                                        <p:strVal val="visible"/>
                                      </p:to>
                                    </p:set>
                                    <p:anim calcmode="lin" valueType="num">
                                      <p:cBhvr>
                                        <p:cTn id="15" dur="1000" fill="hold"/>
                                        <p:tgtEl>
                                          <p:spTgt spid="65540"/>
                                        </p:tgtEl>
                                        <p:attrNameLst>
                                          <p:attrName>ppt_w</p:attrName>
                                        </p:attrNameLst>
                                      </p:cBhvr>
                                      <p:tavLst>
                                        <p:tav tm="0">
                                          <p:val>
                                            <p:fltVal val="0"/>
                                          </p:val>
                                        </p:tav>
                                        <p:tav tm="100000">
                                          <p:val>
                                            <p:strVal val="#ppt_w"/>
                                          </p:val>
                                        </p:tav>
                                      </p:tavLst>
                                    </p:anim>
                                    <p:anim calcmode="lin" valueType="num">
                                      <p:cBhvr>
                                        <p:cTn id="16" dur="1000" fill="hold"/>
                                        <p:tgtEl>
                                          <p:spTgt spid="65540"/>
                                        </p:tgtEl>
                                        <p:attrNameLst>
                                          <p:attrName>ppt_h</p:attrName>
                                        </p:attrNameLst>
                                      </p:cBhvr>
                                      <p:tavLst>
                                        <p:tav tm="0">
                                          <p:val>
                                            <p:fltVal val="0"/>
                                          </p:val>
                                        </p:tav>
                                        <p:tav tm="100000">
                                          <p:val>
                                            <p:strVal val="#ppt_h"/>
                                          </p:val>
                                        </p:tav>
                                      </p:tavLst>
                                    </p:anim>
                                    <p:anim calcmode="lin" valueType="num">
                                      <p:cBhvr>
                                        <p:cTn id="17" dur="1000" fill="hold"/>
                                        <p:tgtEl>
                                          <p:spTgt spid="6554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554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1026"/>
          <p:cNvSpPr>
            <a:spLocks noGrp="1" noChangeArrowheads="1"/>
          </p:cNvSpPr>
          <p:nvPr>
            <p:ph type="title"/>
          </p:nvPr>
        </p:nvSpPr>
        <p:spPr/>
        <p:txBody>
          <a:bodyPr/>
          <a:lstStyle/>
          <a:p>
            <a:r>
              <a:rPr lang="en-US" altLang="en-US">
                <a:solidFill>
                  <a:schemeClr val="tx1"/>
                </a:solidFill>
              </a:rPr>
              <a:t>Renaissance Portrayal of the Madonna</a:t>
            </a:r>
          </a:p>
        </p:txBody>
      </p:sp>
      <p:pic>
        <p:nvPicPr>
          <p:cNvPr id="67587"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828800"/>
            <a:ext cx="2849563"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8"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1600201"/>
            <a:ext cx="2595563"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623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anim calcmode="lin" valueType="num">
                                      <p:cBhvr>
                                        <p:cTn id="7" dur="1000" fill="hold"/>
                                        <p:tgtEl>
                                          <p:spTgt spid="6758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758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758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758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67588"/>
                                        </p:tgtEl>
                                        <p:attrNameLst>
                                          <p:attrName>style.visibility</p:attrName>
                                        </p:attrNameLst>
                                      </p:cBhvr>
                                      <p:to>
                                        <p:strVal val="visible"/>
                                      </p:to>
                                    </p:set>
                                    <p:anim calcmode="lin" valueType="num">
                                      <p:cBhvr additive="base">
                                        <p:cTn id="15" dur="500" fill="hold"/>
                                        <p:tgtEl>
                                          <p:spTgt spid="67588"/>
                                        </p:tgtEl>
                                        <p:attrNameLst>
                                          <p:attrName>ppt_x</p:attrName>
                                        </p:attrNameLst>
                                      </p:cBhvr>
                                      <p:tavLst>
                                        <p:tav tm="0">
                                          <p:val>
                                            <p:strVal val="0-#ppt_w/2"/>
                                          </p:val>
                                        </p:tav>
                                        <p:tav tm="100000">
                                          <p:val>
                                            <p:strVal val="#ppt_x"/>
                                          </p:val>
                                        </p:tav>
                                      </p:tavLst>
                                    </p:anim>
                                    <p:anim calcmode="lin" valueType="num">
                                      <p:cBhvr additive="base">
                                        <p:cTn id="16" dur="500" fill="hold"/>
                                        <p:tgtEl>
                                          <p:spTgt spid="67588"/>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67587"/>
                                        </p:tgtEl>
                                        <p:attrNameLst>
                                          <p:attrName>style.visibility</p:attrName>
                                        </p:attrNameLst>
                                      </p:cBhvr>
                                      <p:to>
                                        <p:strVal val="visible"/>
                                      </p:to>
                                    </p:set>
                                    <p:anim calcmode="lin" valueType="num">
                                      <p:cBhvr additive="base">
                                        <p:cTn id="21" dur="500" fill="hold"/>
                                        <p:tgtEl>
                                          <p:spTgt spid="67587"/>
                                        </p:tgtEl>
                                        <p:attrNameLst>
                                          <p:attrName>ppt_x</p:attrName>
                                        </p:attrNameLst>
                                      </p:cBhvr>
                                      <p:tavLst>
                                        <p:tav tm="0">
                                          <p:val>
                                            <p:strVal val="1+#ppt_w/2"/>
                                          </p:val>
                                        </p:tav>
                                        <p:tav tm="100000">
                                          <p:val>
                                            <p:strVal val="#ppt_x"/>
                                          </p:val>
                                        </p:tav>
                                      </p:tavLst>
                                    </p:anim>
                                    <p:anim calcmode="lin" valueType="num">
                                      <p:cBhvr additive="base">
                                        <p:cTn id="22" dur="500" fill="hold"/>
                                        <p:tgtEl>
                                          <p:spTgt spid="675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truvian_Ma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254000"/>
            <a:ext cx="6350000" cy="6350000"/>
          </a:xfrm>
          <a:prstGeom prst="rect">
            <a:avLst/>
          </a:prstGeom>
          <a:noFill/>
          <a:ln>
            <a:noFill/>
          </a:ln>
          <a:effectLst>
            <a:outerShdw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742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133600" y="4724401"/>
            <a:ext cx="8001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da Vinci, The Last Supper</a:t>
            </a:r>
            <a:endParaRPr lang="en-US" altLang="en-US"/>
          </a:p>
          <a:p>
            <a:r>
              <a:rPr lang="en-US" altLang="en-US" sz="1200"/>
              <a:t>The works of Leonardo da Vinci--drawings, paintings, sculpture, innumerable inventions, and copious writings--exemplify the Renaissance spirit. He is, however, best known as the founder of a new style of painting. Leonardo developed two important design techniques that became standard features of High Renaissance painting. The first, circular motion, placed figures in a group so that each seemed to be leaning toward, looking at, or pointing to another figure. The second, pyramidal design, positioned one figure as if at the apex of an imaginary pyramid and then allowed the other figures to fix the corners of the pyramid. His most famous work in Milan is a mural, The Last Supper. The perspective is straightforward, with the vanishing point located immediately behind Jesus' head. The grouping of the disciples in four groups of three is equally unique. </a:t>
            </a:r>
            <a:r>
              <a:rPr lang="en-US" altLang="en-US" sz="1200" i="1"/>
              <a:t>(Scala/Art Resource, NY)</a:t>
            </a:r>
          </a:p>
        </p:txBody>
      </p:sp>
      <p:sp>
        <p:nvSpPr>
          <p:cNvPr id="11267" name="Rectangle 3"/>
          <p:cNvSpPr>
            <a:spLocks noGrp="1" noChangeArrowheads="1"/>
          </p:cNvSpPr>
          <p:nvPr>
            <p:ph type="title" idx="4294967295"/>
          </p:nvPr>
        </p:nvSpPr>
        <p:spPr>
          <a:xfrm>
            <a:off x="1524000" y="0"/>
            <a:ext cx="2209800" cy="304800"/>
          </a:xfrm>
        </p:spPr>
        <p:txBody>
          <a:bodyPr/>
          <a:lstStyle/>
          <a:p>
            <a:r>
              <a:rPr lang="en-US" altLang="en-US" sz="800">
                <a:solidFill>
                  <a:srgbClr val="EAEAEA"/>
                </a:solidFill>
              </a:rPr>
              <a:t>da Vinci, The Last Supper</a:t>
            </a:r>
          </a:p>
        </p:txBody>
      </p:sp>
      <p:pic>
        <p:nvPicPr>
          <p:cNvPr id="11268" name="Picture 4" descr="344548_p_07_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526" y="696913"/>
            <a:ext cx="5121275" cy="3656012"/>
          </a:xfrm>
          <a:prstGeom prst="rect">
            <a:avLst/>
          </a:prstGeom>
          <a:noFill/>
          <a:extLst>
            <a:ext uri="{909E8E84-426E-40DD-AFC4-6F175D3DCCD1}">
              <a14:hiddenFill xmlns:a14="http://schemas.microsoft.com/office/drawing/2010/main">
                <a:solidFill>
                  <a:srgbClr val="FFFFFF"/>
                </a:solidFill>
              </a14:hiddenFill>
            </a:ext>
          </a:extLst>
        </p:spPr>
      </p:pic>
      <p:sp>
        <p:nvSpPr>
          <p:cNvPr id="11269" name="Rectangle 5"/>
          <p:cNvSpPr>
            <a:spLocks noChangeArrowheads="1"/>
          </p:cNvSpPr>
          <p:nvPr/>
        </p:nvSpPr>
        <p:spPr bwMode="auto">
          <a:xfrm>
            <a:off x="1676400" y="6469063"/>
            <a:ext cx="899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altLang="en-US" sz="1000">
                <a:latin typeface="Arial" panose="020B0604020202020204" pitchFamily="34" charset="0"/>
                <a:cs typeface="Arial" panose="020B0604020202020204" pitchFamily="34" charset="0"/>
              </a:rPr>
              <a:t>Copyright ©Houghton Mifflin Company. All rights reserved.</a:t>
            </a:r>
          </a:p>
        </p:txBody>
      </p:sp>
    </p:spTree>
    <p:extLst>
      <p:ext uri="{BB962C8B-B14F-4D97-AF65-F5344CB8AC3E}">
        <p14:creationId xmlns:p14="http://schemas.microsoft.com/office/powerpoint/2010/main" val="3052255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096000" y="533400"/>
            <a:ext cx="41910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Fra Filippo Lippi, Madonna and Child</a:t>
            </a:r>
            <a:endParaRPr lang="en-US" altLang="en-US"/>
          </a:p>
          <a:p>
            <a:r>
              <a:rPr lang="en-US" altLang="en-US"/>
              <a:t>Fra (meaning brother) Filippo Lippi (ca. 1406-1469), a gifted monk, decided to become a painter after watching Masaccio paint in the Brancacci Chapel. In his later years, Filippo developed an intimate and sensual approach to painting, evidenced in his Madonna and Child with Two Angels. This Madonna is a beautiful young woman, neither fragile nor spiritual, and the Child and the angels radiate both youth and beauty. A shimmering light highlights the foreground, and the distinctly outlined figures are fully rounded by the use of this light and the shadows it creates. </a:t>
            </a:r>
            <a:r>
              <a:rPr lang="en-US" altLang="en-US" i="1"/>
              <a:t>(Scala/Art Resource, NY)</a:t>
            </a:r>
          </a:p>
        </p:txBody>
      </p:sp>
      <p:sp>
        <p:nvSpPr>
          <p:cNvPr id="16387" name="Rectangle 3"/>
          <p:cNvSpPr>
            <a:spLocks noGrp="1" noChangeArrowheads="1"/>
          </p:cNvSpPr>
          <p:nvPr>
            <p:ph type="title" idx="4294967295"/>
          </p:nvPr>
        </p:nvSpPr>
        <p:spPr>
          <a:xfrm>
            <a:off x="1524000" y="0"/>
            <a:ext cx="2590800" cy="304800"/>
          </a:xfrm>
        </p:spPr>
        <p:txBody>
          <a:bodyPr/>
          <a:lstStyle/>
          <a:p>
            <a:r>
              <a:rPr lang="es-MX" altLang="en-US" sz="800">
                <a:solidFill>
                  <a:srgbClr val="EAEAEA"/>
                </a:solidFill>
              </a:rPr>
              <a:t>Fra Filippo Lippi, Madonna and Child</a:t>
            </a:r>
            <a:endParaRPr lang="en-US" altLang="en-US" sz="800">
              <a:solidFill>
                <a:srgbClr val="EAEAEA"/>
              </a:solidFill>
            </a:endParaRPr>
          </a:p>
        </p:txBody>
      </p:sp>
      <p:pic>
        <p:nvPicPr>
          <p:cNvPr id="16388" name="Picture 4" descr="344548_p_07_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12788"/>
            <a:ext cx="3187700" cy="4621212"/>
          </a:xfrm>
          <a:prstGeom prst="rect">
            <a:avLst/>
          </a:prstGeom>
          <a:noFill/>
          <a:extLst>
            <a:ext uri="{909E8E84-426E-40DD-AFC4-6F175D3DCCD1}">
              <a14:hiddenFill xmlns:a14="http://schemas.microsoft.com/office/drawing/2010/main">
                <a:solidFill>
                  <a:srgbClr val="FFFFFF"/>
                </a:solidFill>
              </a14:hiddenFill>
            </a:ext>
          </a:extLst>
        </p:spPr>
      </p:pic>
      <p:sp>
        <p:nvSpPr>
          <p:cNvPr id="16389" name="Rectangle 5"/>
          <p:cNvSpPr>
            <a:spLocks noChangeArrowheads="1"/>
          </p:cNvSpPr>
          <p:nvPr/>
        </p:nvSpPr>
        <p:spPr bwMode="auto">
          <a:xfrm>
            <a:off x="1676400" y="6469063"/>
            <a:ext cx="899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altLang="en-US" sz="1000">
                <a:latin typeface="Arial" panose="020B0604020202020204" pitchFamily="34" charset="0"/>
                <a:cs typeface="Arial" panose="020B0604020202020204" pitchFamily="34" charset="0"/>
              </a:rPr>
              <a:t>Copyright ©Houghton Mifflin Company. All rights reserved.</a:t>
            </a:r>
          </a:p>
        </p:txBody>
      </p:sp>
    </p:spTree>
    <p:extLst>
      <p:ext uri="{BB962C8B-B14F-4D97-AF65-F5344CB8AC3E}">
        <p14:creationId xmlns:p14="http://schemas.microsoft.com/office/powerpoint/2010/main" val="3273089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172200" y="533401"/>
            <a:ext cx="39624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dirty="0"/>
              <a:t>Leonardo da Vinci, Mona Lisa</a:t>
            </a:r>
            <a:endParaRPr lang="en-US" altLang="en-US" dirty="0"/>
          </a:p>
          <a:p>
            <a:r>
              <a:rPr lang="en-US" altLang="en-US" dirty="0"/>
              <a:t>In 1503 Leonardo da Vinci began his most famous work--the Mona Lisa. The subject of the painting is Lisa </a:t>
            </a:r>
            <a:r>
              <a:rPr lang="en-US" altLang="en-US" dirty="0" err="1"/>
              <a:t>Gherardini</a:t>
            </a:r>
            <a:r>
              <a:rPr lang="en-US" altLang="en-US" dirty="0"/>
              <a:t> del </a:t>
            </a:r>
            <a:r>
              <a:rPr lang="en-US" altLang="en-US" dirty="0" err="1"/>
              <a:t>Giocondo</a:t>
            </a:r>
            <a:r>
              <a:rPr lang="en-US" altLang="en-US" dirty="0"/>
              <a:t>, the wife of a prominent Florentine businessman. She is posed half-length in the seated position, her posture is relaxed, and her gaze is direct. The softening of the edges of the background, effecting a fine haze called </a:t>
            </a:r>
            <a:r>
              <a:rPr lang="en-US" altLang="en-US" dirty="0" err="1"/>
              <a:t>sfumato</a:t>
            </a:r>
            <a:r>
              <a:rPr lang="en-US" altLang="en-US" dirty="0"/>
              <a:t>, creates a sense of intimacy and psychological drama. </a:t>
            </a:r>
            <a:r>
              <a:rPr lang="en-US" altLang="en-US" i="1" dirty="0"/>
              <a:t>(Erich Lessing/Art Resource, NY)</a:t>
            </a:r>
          </a:p>
        </p:txBody>
      </p:sp>
      <p:sp>
        <p:nvSpPr>
          <p:cNvPr id="62467" name="Rectangle 3"/>
          <p:cNvSpPr>
            <a:spLocks noGrp="1" noChangeArrowheads="1"/>
          </p:cNvSpPr>
          <p:nvPr>
            <p:ph type="title" idx="4294967295"/>
          </p:nvPr>
        </p:nvSpPr>
        <p:spPr>
          <a:xfrm>
            <a:off x="1524000" y="0"/>
            <a:ext cx="2133600" cy="304800"/>
          </a:xfrm>
        </p:spPr>
        <p:txBody>
          <a:bodyPr/>
          <a:lstStyle/>
          <a:p>
            <a:r>
              <a:rPr lang="es-MX" altLang="en-US" sz="800">
                <a:solidFill>
                  <a:srgbClr val="EAEAEA"/>
                </a:solidFill>
              </a:rPr>
              <a:t>Leonardo da Vinci, Mona Lisa</a:t>
            </a:r>
            <a:endParaRPr lang="en-US" altLang="en-US" sz="800">
              <a:solidFill>
                <a:srgbClr val="EAEAEA"/>
              </a:solidFill>
            </a:endParaRPr>
          </a:p>
        </p:txBody>
      </p:sp>
      <p:pic>
        <p:nvPicPr>
          <p:cNvPr id="62468" name="Picture 4" descr="344548_p_07_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50876"/>
            <a:ext cx="3221038" cy="4683125"/>
          </a:xfrm>
          <a:prstGeom prst="rect">
            <a:avLst/>
          </a:prstGeom>
          <a:noFill/>
          <a:extLst>
            <a:ext uri="{909E8E84-426E-40DD-AFC4-6F175D3DCCD1}">
              <a14:hiddenFill xmlns:a14="http://schemas.microsoft.com/office/drawing/2010/main">
                <a:solidFill>
                  <a:srgbClr val="FFFFFF"/>
                </a:solidFill>
              </a14:hiddenFill>
            </a:ext>
          </a:extLst>
        </p:spPr>
      </p:pic>
      <p:sp>
        <p:nvSpPr>
          <p:cNvPr id="62469" name="Rectangle 5"/>
          <p:cNvSpPr>
            <a:spLocks noChangeArrowheads="1"/>
          </p:cNvSpPr>
          <p:nvPr/>
        </p:nvSpPr>
        <p:spPr bwMode="auto">
          <a:xfrm>
            <a:off x="1676400" y="6469063"/>
            <a:ext cx="899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altLang="en-US" sz="1000">
                <a:latin typeface="Arial" panose="020B0604020202020204" pitchFamily="34" charset="0"/>
                <a:cs typeface="Arial" panose="020B0604020202020204" pitchFamily="34" charset="0"/>
              </a:rPr>
              <a:t>Copyright ©Houghton Mifflin Company. All rights reserved.</a:t>
            </a:r>
          </a:p>
        </p:txBody>
      </p:sp>
    </p:spTree>
    <p:extLst>
      <p:ext uri="{BB962C8B-B14F-4D97-AF65-F5344CB8AC3E}">
        <p14:creationId xmlns:p14="http://schemas.microsoft.com/office/powerpoint/2010/main" val="121389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133600" y="4724401"/>
            <a:ext cx="80010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Michelangelo, Sistine Chapel ceiling</a:t>
            </a:r>
            <a:endParaRPr lang="en-US" altLang="en-US"/>
          </a:p>
          <a:p>
            <a:r>
              <a:rPr lang="en-US" altLang="en-US" sz="1200"/>
              <a:t>Michelangelo Buonarroti's commission to adorn the vaults of the 130-foot-long ceiling of the Sistine Chapel was the most challenging enterprise of the Renaissance. Although Michelangelo had to adapt his monumental figures to fit the contours of the ceiling, they remain highly expressive and communicate his belief that physical beauty manifested the spiritual beauty of the soul. The nine central panels portray the world described in Genesis from Creation to the Drunkenness of Noah. In the sections above the windows and in the lunettes around the windows, Michelangelo portrayed the generations of ancestors prior to Christ, and in the large corners of the chapel he depicts important scenes drawn from the Old Testament. </a:t>
            </a:r>
            <a:r>
              <a:rPr lang="en-US" altLang="en-US" sz="1200" i="1"/>
              <a:t>(Vatican Museum)</a:t>
            </a:r>
          </a:p>
        </p:txBody>
      </p:sp>
      <p:sp>
        <p:nvSpPr>
          <p:cNvPr id="64515" name="Rectangle 3"/>
          <p:cNvSpPr>
            <a:spLocks noGrp="1" noChangeArrowheads="1"/>
          </p:cNvSpPr>
          <p:nvPr>
            <p:ph type="title" idx="4294967295"/>
          </p:nvPr>
        </p:nvSpPr>
        <p:spPr>
          <a:xfrm>
            <a:off x="1524000" y="0"/>
            <a:ext cx="2895600" cy="304800"/>
          </a:xfrm>
        </p:spPr>
        <p:txBody>
          <a:bodyPr/>
          <a:lstStyle/>
          <a:p>
            <a:r>
              <a:rPr lang="es-MX" altLang="en-US" sz="800">
                <a:solidFill>
                  <a:srgbClr val="EAEAEA"/>
                </a:solidFill>
              </a:rPr>
              <a:t>Michelangelo, Sistine Chapel ceiling</a:t>
            </a:r>
            <a:endParaRPr lang="en-US" altLang="en-US" sz="800">
              <a:solidFill>
                <a:srgbClr val="EAEAEA"/>
              </a:solidFill>
            </a:endParaRPr>
          </a:p>
        </p:txBody>
      </p:sp>
      <p:pic>
        <p:nvPicPr>
          <p:cNvPr id="64516" name="Picture 4" descr="344548_p_07_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666751"/>
            <a:ext cx="4664075" cy="3687763"/>
          </a:xfrm>
          <a:prstGeom prst="rect">
            <a:avLst/>
          </a:prstGeom>
          <a:noFill/>
          <a:extLst>
            <a:ext uri="{909E8E84-426E-40DD-AFC4-6F175D3DCCD1}">
              <a14:hiddenFill xmlns:a14="http://schemas.microsoft.com/office/drawing/2010/main">
                <a:solidFill>
                  <a:srgbClr val="FFFFFF"/>
                </a:solidFill>
              </a14:hiddenFill>
            </a:ext>
          </a:extLst>
        </p:spPr>
      </p:pic>
      <p:sp>
        <p:nvSpPr>
          <p:cNvPr id="64517" name="Rectangle 5"/>
          <p:cNvSpPr>
            <a:spLocks noChangeArrowheads="1"/>
          </p:cNvSpPr>
          <p:nvPr/>
        </p:nvSpPr>
        <p:spPr bwMode="auto">
          <a:xfrm>
            <a:off x="1676400" y="6469063"/>
            <a:ext cx="899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altLang="en-US" sz="1000">
                <a:latin typeface="Arial" panose="020B0604020202020204" pitchFamily="34" charset="0"/>
                <a:cs typeface="Arial" panose="020B0604020202020204" pitchFamily="34" charset="0"/>
              </a:rPr>
              <a:t>Copyright ©Houghton Mifflin Company. All rights reserved.</a:t>
            </a:r>
          </a:p>
        </p:txBody>
      </p:sp>
    </p:spTree>
    <p:extLst>
      <p:ext uri="{BB962C8B-B14F-4D97-AF65-F5344CB8AC3E}">
        <p14:creationId xmlns:p14="http://schemas.microsoft.com/office/powerpoint/2010/main" val="255667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The Evolution of the Italian Renaissance</a:t>
            </a:r>
            <a:endParaRPr lang="en-US" dirty="0"/>
          </a:p>
        </p:txBody>
      </p:sp>
      <p:sp>
        <p:nvSpPr>
          <p:cNvPr id="3" name="Content Placeholder 2"/>
          <p:cNvSpPr>
            <a:spLocks noGrp="1"/>
          </p:cNvSpPr>
          <p:nvPr>
            <p:ph idx="1"/>
          </p:nvPr>
        </p:nvSpPr>
        <p:spPr/>
        <p:txBody>
          <a:bodyPr/>
          <a:lstStyle/>
          <a:p>
            <a:r>
              <a:rPr lang="en-US" sz="2800" dirty="0"/>
              <a:t>Economic Growth as the Basis of the Renaissance</a:t>
            </a:r>
          </a:p>
          <a:p>
            <a:pPr lvl="1"/>
            <a:r>
              <a:rPr lang="en-US" sz="2800" dirty="0"/>
              <a:t>Venice, Genoa, and Milan grew rich on commerce between 1050 and 1300.</a:t>
            </a:r>
          </a:p>
          <a:p>
            <a:pPr lvl="1"/>
            <a:r>
              <a:rPr lang="en-US" sz="2800" dirty="0"/>
              <a:t>Florence, where the Renaissance originated, was an important banking center by the fourteenth century.</a:t>
            </a:r>
          </a:p>
          <a:p>
            <a:endParaRPr lang="en-US" dirty="0"/>
          </a:p>
        </p:txBody>
      </p:sp>
    </p:spTree>
    <p:extLst>
      <p:ext uri="{BB962C8B-B14F-4D97-AF65-F5344CB8AC3E}">
        <p14:creationId xmlns:p14="http://schemas.microsoft.com/office/powerpoint/2010/main" val="449548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g-1500-120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00200"/>
            <a:ext cx="8839200" cy="4419600"/>
          </a:xfrm>
          <a:prstGeom prst="rect">
            <a:avLst/>
          </a:prstGeom>
          <a:noFill/>
          <a:ln>
            <a:noFill/>
          </a:ln>
          <a:effectLst>
            <a:outerShdw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title"/>
          </p:nvPr>
        </p:nvSpPr>
        <p:spPr/>
        <p:txBody>
          <a:bodyPr/>
          <a:lstStyle/>
          <a:p>
            <a:r>
              <a:rPr lang="en-US" altLang="en-US">
                <a:solidFill>
                  <a:schemeClr val="tx1"/>
                </a:solidFill>
              </a:rPr>
              <a:t>The Divine Spark</a:t>
            </a:r>
          </a:p>
        </p:txBody>
      </p:sp>
    </p:spTree>
    <p:extLst>
      <p:ext uri="{BB962C8B-B14F-4D97-AF65-F5344CB8AC3E}">
        <p14:creationId xmlns:p14="http://schemas.microsoft.com/office/powerpoint/2010/main" val="2846066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26"/>
          <p:cNvSpPr>
            <a:spLocks noGrp="1" noChangeArrowheads="1"/>
          </p:cNvSpPr>
          <p:nvPr>
            <p:ph type="title"/>
          </p:nvPr>
        </p:nvSpPr>
        <p:spPr/>
        <p:txBody>
          <a:bodyPr/>
          <a:lstStyle/>
          <a:p>
            <a:r>
              <a:rPr lang="en-US" altLang="en-US">
                <a:solidFill>
                  <a:schemeClr val="tx1"/>
                </a:solidFill>
              </a:rPr>
              <a:t>Ceiling of the Sistine Chapel</a:t>
            </a:r>
          </a:p>
        </p:txBody>
      </p:sp>
      <p:pic>
        <p:nvPicPr>
          <p:cNvPr id="76803"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1" y="1914526"/>
            <a:ext cx="595312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4894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533400"/>
            <a:ext cx="7086600" cy="56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940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hool_athe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1"/>
            <a:ext cx="8534400" cy="6329363"/>
          </a:xfrm>
          <a:prstGeom prst="rect">
            <a:avLst/>
          </a:prstGeom>
          <a:noFill/>
          <a:ln>
            <a:noFill/>
          </a:ln>
          <a:effectLst>
            <a:outerShdw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654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172200" y="533401"/>
            <a:ext cx="39624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Brunelleschi, Dome of Cathedral</a:t>
            </a:r>
            <a:endParaRPr lang="en-US" altLang="en-US"/>
          </a:p>
          <a:p>
            <a:r>
              <a:rPr lang="en-US" altLang="en-US"/>
              <a:t>Filipo Brunelleschi, the foremost architect of the early Renaissance, lost the competition for the commission for the north door of the Baptistery to Ghiberti. In 1417 he bested Ghiberti, and won the commission to build a dome for the Florentine Cathedral. Between 1420 and 1436 he built a drum, a vertical supporting wall, on the existing 138-foot-diameter octagonal cross of the cathedral. He then assembled the dome on the drum, essentially creating an eight-sided Gothic vault.  </a:t>
            </a:r>
            <a:r>
              <a:rPr lang="en-US" altLang="en-US" i="1"/>
              <a:t>(Scala/Art Resource, NY)</a:t>
            </a:r>
          </a:p>
        </p:txBody>
      </p:sp>
      <p:sp>
        <p:nvSpPr>
          <p:cNvPr id="8195" name="Rectangle 3"/>
          <p:cNvSpPr>
            <a:spLocks noGrp="1" noChangeArrowheads="1"/>
          </p:cNvSpPr>
          <p:nvPr>
            <p:ph type="title" idx="4294967295"/>
          </p:nvPr>
        </p:nvSpPr>
        <p:spPr>
          <a:xfrm>
            <a:off x="1524000" y="0"/>
            <a:ext cx="2438400" cy="304800"/>
          </a:xfrm>
        </p:spPr>
        <p:txBody>
          <a:bodyPr/>
          <a:lstStyle/>
          <a:p>
            <a:r>
              <a:rPr lang="es-MX" altLang="en-US" sz="800">
                <a:solidFill>
                  <a:srgbClr val="EAEAEA"/>
                </a:solidFill>
              </a:rPr>
              <a:t>Brunelleschi, Dome of Cathedral</a:t>
            </a:r>
            <a:endParaRPr lang="en-US" altLang="en-US" sz="800">
              <a:solidFill>
                <a:srgbClr val="EAEAEA"/>
              </a:solidFill>
            </a:endParaRPr>
          </a:p>
        </p:txBody>
      </p:sp>
      <p:pic>
        <p:nvPicPr>
          <p:cNvPr id="8196" name="Picture 4" descr="344548_p_07_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525" y="712788"/>
            <a:ext cx="3213100" cy="4087812"/>
          </a:xfrm>
          <a:prstGeom prst="rect">
            <a:avLst/>
          </a:prstGeom>
          <a:noFill/>
          <a:extLst>
            <a:ext uri="{909E8E84-426E-40DD-AFC4-6F175D3DCCD1}">
              <a14:hiddenFill xmlns:a14="http://schemas.microsoft.com/office/drawing/2010/main">
                <a:solidFill>
                  <a:srgbClr val="FFFFFF"/>
                </a:solidFill>
              </a14:hiddenFill>
            </a:ext>
          </a:extLst>
        </p:spPr>
      </p:pic>
      <p:sp>
        <p:nvSpPr>
          <p:cNvPr id="8197" name="Rectangle 5"/>
          <p:cNvSpPr>
            <a:spLocks noChangeArrowheads="1"/>
          </p:cNvSpPr>
          <p:nvPr/>
        </p:nvSpPr>
        <p:spPr bwMode="auto">
          <a:xfrm>
            <a:off x="1676400" y="6469063"/>
            <a:ext cx="899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altLang="en-US" sz="1000">
                <a:latin typeface="Arial" panose="020B0604020202020204" pitchFamily="34" charset="0"/>
                <a:cs typeface="Arial" panose="020B0604020202020204" pitchFamily="34" charset="0"/>
              </a:rPr>
              <a:t>Copyright ©Houghton Mifflin Company. All rights reserved.</a:t>
            </a:r>
          </a:p>
        </p:txBody>
      </p:sp>
    </p:spTree>
    <p:extLst>
      <p:ext uri="{BB962C8B-B14F-4D97-AF65-F5344CB8AC3E}">
        <p14:creationId xmlns:p14="http://schemas.microsoft.com/office/powerpoint/2010/main" val="1316501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Change</a:t>
            </a:r>
          </a:p>
        </p:txBody>
      </p:sp>
      <p:sp>
        <p:nvSpPr>
          <p:cNvPr id="3" name="Content Placeholder 2"/>
          <p:cNvSpPr>
            <a:spLocks noGrp="1"/>
          </p:cNvSpPr>
          <p:nvPr>
            <p:ph idx="1"/>
          </p:nvPr>
        </p:nvSpPr>
        <p:spPr>
          <a:xfrm>
            <a:off x="818712" y="2434107"/>
            <a:ext cx="10554574" cy="3424691"/>
          </a:xfrm>
        </p:spPr>
        <p:txBody>
          <a:bodyPr>
            <a:normAutofit/>
          </a:bodyPr>
          <a:lstStyle/>
          <a:p>
            <a:r>
              <a:rPr lang="en-US" sz="2200" dirty="0"/>
              <a:t>The Printed Word</a:t>
            </a:r>
          </a:p>
          <a:p>
            <a:pPr lvl="1"/>
            <a:r>
              <a:rPr lang="en-US" sz="2200" dirty="0"/>
              <a:t>Around 1455 in the German city of Mainz, Johan Gutenberg and two other men invented the movable type printing press.</a:t>
            </a:r>
          </a:p>
          <a:p>
            <a:pPr lvl="1"/>
            <a:r>
              <a:rPr lang="en-US" sz="2200" dirty="0"/>
              <a:t>Methods of paper production had reached Europe in the twelfth century from China through the Near East.</a:t>
            </a:r>
          </a:p>
          <a:p>
            <a:pPr lvl="1"/>
            <a:r>
              <a:rPr lang="en-US" sz="2200" dirty="0"/>
              <a:t>Printing made government and Church propaganda much more practical, created an invisible “public” of readers, and stimulated literacy among laypeople.</a:t>
            </a:r>
          </a:p>
          <a:p>
            <a:endParaRPr lang="en-US" sz="2200" dirty="0"/>
          </a:p>
        </p:txBody>
      </p:sp>
    </p:spTree>
    <p:extLst>
      <p:ext uri="{BB962C8B-B14F-4D97-AF65-F5344CB8AC3E}">
        <p14:creationId xmlns:p14="http://schemas.microsoft.com/office/powerpoint/2010/main" val="3688383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Change</a:t>
            </a:r>
          </a:p>
        </p:txBody>
      </p:sp>
      <p:sp>
        <p:nvSpPr>
          <p:cNvPr id="3" name="Content Placeholder 2"/>
          <p:cNvSpPr>
            <a:spLocks noGrp="1"/>
          </p:cNvSpPr>
          <p:nvPr>
            <p:ph idx="1"/>
          </p:nvPr>
        </p:nvSpPr>
        <p:spPr/>
        <p:txBody>
          <a:bodyPr>
            <a:noAutofit/>
          </a:bodyPr>
          <a:lstStyle/>
          <a:p>
            <a:r>
              <a:rPr lang="en-US" sz="2200" dirty="0"/>
              <a:t>Women and Work</a:t>
            </a:r>
          </a:p>
          <a:p>
            <a:pPr lvl="1"/>
            <a:r>
              <a:rPr lang="en-US" sz="2200" dirty="0"/>
              <a:t>Early modern culture identified women with marriage and the domestic virtues.</a:t>
            </a:r>
          </a:p>
          <a:p>
            <a:pPr lvl="1"/>
            <a:r>
              <a:rPr lang="en-US" sz="2200" dirty="0"/>
              <a:t>Women were involved with all economic activity connected with the care and nurturing of the family, as well as working outside the home.</a:t>
            </a:r>
          </a:p>
          <a:p>
            <a:pPr lvl="1"/>
            <a:r>
              <a:rPr lang="en-US" sz="2200" dirty="0"/>
              <a:t>Women during the Renaissance worked in a variety of businesses—for example, </a:t>
            </a:r>
            <a:r>
              <a:rPr lang="en-US" sz="2200" dirty="0" err="1"/>
              <a:t>sailmaking</a:t>
            </a:r>
            <a:r>
              <a:rPr lang="en-US" sz="2200" dirty="0"/>
              <a:t>—and even in a few isolated cases managed large enterprises.</a:t>
            </a:r>
          </a:p>
          <a:p>
            <a:pPr lvl="1"/>
            <a:r>
              <a:rPr lang="en-US" sz="2200" dirty="0"/>
              <a:t>Wealthy women were usually excluded from the public arena and instead managed their households</a:t>
            </a:r>
            <a:r>
              <a:rPr lang="en-US" sz="2200" dirty="0" smtClean="0"/>
              <a:t>.</a:t>
            </a:r>
            <a:endParaRPr lang="en-US" sz="2200" dirty="0"/>
          </a:p>
        </p:txBody>
      </p:sp>
    </p:spTree>
    <p:extLst>
      <p:ext uri="{BB962C8B-B14F-4D97-AF65-F5344CB8AC3E}">
        <p14:creationId xmlns:p14="http://schemas.microsoft.com/office/powerpoint/2010/main" val="1162675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050"/>
          <p:cNvSpPr txBox="1">
            <a:spLocks noChangeArrowheads="1"/>
          </p:cNvSpPr>
          <p:nvPr/>
        </p:nvSpPr>
        <p:spPr bwMode="auto">
          <a:xfrm>
            <a:off x="2133600" y="4724401"/>
            <a:ext cx="80010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Anguissola, Portrait of Artist's Three Sisters</a:t>
            </a:r>
            <a:endParaRPr lang="en-US" altLang="en-US"/>
          </a:p>
          <a:p>
            <a:r>
              <a:rPr lang="en-US" altLang="en-US" sz="1400"/>
              <a:t>Sofonisba Anguissola (ca. 1535-1625) was the first Italian woman to be widely recognized as an artist during her lifetime. Because women were not permitted to study anatomy, Sofonisba specialized in portrait paintings, infusing them with psychological truth about human emotions. In her painting Portrait of the Artist's Three Sisters with Their Governess, the scene is a suspended moment in time: as the governess looks on, the oldest sister is poised to make her next move, while the youngest sister smiles mischievously as she anticipates her other sister's countermove. </a:t>
            </a:r>
            <a:r>
              <a:rPr lang="en-US" altLang="en-US" sz="1400" i="1"/>
              <a:t>(Narodowe Museum, Poznan, Poland/The Bridgeman Art Library International)</a:t>
            </a:r>
          </a:p>
        </p:txBody>
      </p:sp>
      <p:sp>
        <p:nvSpPr>
          <p:cNvPr id="51203" name="Rectangle 2051"/>
          <p:cNvSpPr>
            <a:spLocks noGrp="1" noChangeArrowheads="1"/>
          </p:cNvSpPr>
          <p:nvPr>
            <p:ph type="title" idx="4294967295"/>
          </p:nvPr>
        </p:nvSpPr>
        <p:spPr>
          <a:xfrm>
            <a:off x="1524000" y="0"/>
            <a:ext cx="2514600" cy="304800"/>
          </a:xfrm>
        </p:spPr>
        <p:txBody>
          <a:bodyPr/>
          <a:lstStyle/>
          <a:p>
            <a:r>
              <a:rPr lang="en-US" altLang="en-US" sz="800">
                <a:solidFill>
                  <a:srgbClr val="EAEAEA"/>
                </a:solidFill>
              </a:rPr>
              <a:t>Anguissola, Portrait of Artist's Three Sisters</a:t>
            </a:r>
          </a:p>
        </p:txBody>
      </p:sp>
      <p:pic>
        <p:nvPicPr>
          <p:cNvPr id="51204" name="Picture 2052" descr="344548_p_07_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696914"/>
            <a:ext cx="4800600" cy="3671887"/>
          </a:xfrm>
          <a:prstGeom prst="rect">
            <a:avLst/>
          </a:prstGeom>
          <a:noFill/>
          <a:extLst>
            <a:ext uri="{909E8E84-426E-40DD-AFC4-6F175D3DCCD1}">
              <a14:hiddenFill xmlns:a14="http://schemas.microsoft.com/office/drawing/2010/main">
                <a:solidFill>
                  <a:srgbClr val="FFFFFF"/>
                </a:solidFill>
              </a14:hiddenFill>
            </a:ext>
          </a:extLst>
        </p:spPr>
      </p:pic>
      <p:sp>
        <p:nvSpPr>
          <p:cNvPr id="51205" name="Rectangle 2053"/>
          <p:cNvSpPr>
            <a:spLocks noChangeArrowheads="1"/>
          </p:cNvSpPr>
          <p:nvPr/>
        </p:nvSpPr>
        <p:spPr bwMode="auto">
          <a:xfrm>
            <a:off x="1676400" y="6469063"/>
            <a:ext cx="899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altLang="en-US" sz="1000">
                <a:latin typeface="Arial" panose="020B0604020202020204" pitchFamily="34" charset="0"/>
                <a:cs typeface="Arial" panose="020B0604020202020204" pitchFamily="34" charset="0"/>
              </a:rPr>
              <a:t>Copyright ©Houghton Mifflin Company. All rights reserved.</a:t>
            </a:r>
          </a:p>
        </p:txBody>
      </p:sp>
    </p:spTree>
    <p:extLst>
      <p:ext uri="{BB962C8B-B14F-4D97-AF65-F5344CB8AC3E}">
        <p14:creationId xmlns:p14="http://schemas.microsoft.com/office/powerpoint/2010/main" val="3765242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Change</a:t>
            </a:r>
          </a:p>
        </p:txBody>
      </p:sp>
      <p:sp>
        <p:nvSpPr>
          <p:cNvPr id="3" name="Content Placeholder 2"/>
          <p:cNvSpPr>
            <a:spLocks noGrp="1"/>
          </p:cNvSpPr>
          <p:nvPr>
            <p:ph idx="1"/>
          </p:nvPr>
        </p:nvSpPr>
        <p:spPr>
          <a:xfrm>
            <a:off x="818712" y="2485623"/>
            <a:ext cx="10554574" cy="3373175"/>
          </a:xfrm>
        </p:spPr>
        <p:txBody>
          <a:bodyPr>
            <a:noAutofit/>
          </a:bodyPr>
          <a:lstStyle/>
          <a:p>
            <a:r>
              <a:rPr lang="en-US" sz="2200" dirty="0"/>
              <a:t>Culture and Sexuality</a:t>
            </a:r>
          </a:p>
          <a:p>
            <a:pPr lvl="1"/>
            <a:r>
              <a:rPr lang="en-US" sz="2200" dirty="0"/>
              <a:t>Women’s status in the realm of love, romance, and sex declined during the Renaissance.</a:t>
            </a:r>
          </a:p>
          <a:p>
            <a:pPr lvl="1"/>
            <a:r>
              <a:rPr lang="en-US" sz="2200" dirty="0"/>
              <a:t>Writers such as Castiglione created the “double </a:t>
            </a:r>
            <a:r>
              <a:rPr lang="en-US" sz="2200" dirty="0" smtClean="0"/>
              <a:t>standard” women </a:t>
            </a:r>
            <a:r>
              <a:rPr lang="en-US" sz="2200" dirty="0"/>
              <a:t>were to be faithful in marriage, while men need not be.</a:t>
            </a:r>
          </a:p>
          <a:p>
            <a:pPr lvl="1"/>
            <a:r>
              <a:rPr lang="en-US" sz="2200" dirty="0"/>
              <a:t>Penalties for rape in Renaissance Italy were very light.</a:t>
            </a:r>
          </a:p>
          <a:p>
            <a:pPr lvl="1"/>
            <a:r>
              <a:rPr lang="en-US" sz="2200" dirty="0"/>
              <a:t>In spite of statutes against “sodomy,” generally referring to male homosexuality, Florentine records from the fifteenth century show a lot of homosexual activity going on, usually relations between an adult male and a boy</a:t>
            </a:r>
            <a:r>
              <a:rPr lang="en-US" sz="2200" dirty="0" smtClean="0"/>
              <a:t>.</a:t>
            </a:r>
            <a:endParaRPr lang="en-US" sz="2200" dirty="0"/>
          </a:p>
        </p:txBody>
      </p:sp>
    </p:spTree>
    <p:extLst>
      <p:ext uri="{BB962C8B-B14F-4D97-AF65-F5344CB8AC3E}">
        <p14:creationId xmlns:p14="http://schemas.microsoft.com/office/powerpoint/2010/main" val="181925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133600" y="4724401"/>
            <a:ext cx="80010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Broadsheet: "There Is No Greater …"</a:t>
            </a:r>
            <a:endParaRPr lang="en-US" altLang="en-US"/>
          </a:p>
          <a:p>
            <a:r>
              <a:rPr lang="en-US" altLang="en-US" sz="1600"/>
              <a:t>Ethard Schon's 1523 woodcut, There Is No Greater Treasure Here on Earth Than an Obedient Wife Who Desires Honor, and other similar broadsheets informed and amused Europeans of all walks of life. The image of a henpecked husband and his wife would have been instantly recognizable to most people. Accompanying texts clarified the message. Broadsheets were cheap and easy to produce and were printed on inexpensive paper. Almost anyone could afford them. </a:t>
            </a:r>
            <a:r>
              <a:rPr lang="en-US" altLang="en-US" sz="1600" i="1"/>
              <a:t>(Gotha Schlossmuseum)</a:t>
            </a:r>
          </a:p>
        </p:txBody>
      </p:sp>
      <p:sp>
        <p:nvSpPr>
          <p:cNvPr id="53251" name="Rectangle 3"/>
          <p:cNvSpPr>
            <a:spLocks noGrp="1" noChangeArrowheads="1"/>
          </p:cNvSpPr>
          <p:nvPr>
            <p:ph type="title" idx="4294967295"/>
          </p:nvPr>
        </p:nvSpPr>
        <p:spPr>
          <a:xfrm>
            <a:off x="1524000" y="0"/>
            <a:ext cx="1905000" cy="304800"/>
          </a:xfrm>
        </p:spPr>
        <p:txBody>
          <a:bodyPr/>
          <a:lstStyle/>
          <a:p>
            <a:r>
              <a:rPr lang="en-US" altLang="en-US" sz="800">
                <a:solidFill>
                  <a:srgbClr val="EAEAEA"/>
                </a:solidFill>
              </a:rPr>
              <a:t>Broadsheet: "There Is No Greater …"</a:t>
            </a:r>
          </a:p>
        </p:txBody>
      </p:sp>
      <p:pic>
        <p:nvPicPr>
          <p:cNvPr id="53252" name="Picture 4" descr="344548_p_08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696913"/>
            <a:ext cx="6629400" cy="3649662"/>
          </a:xfrm>
          <a:prstGeom prst="rect">
            <a:avLst/>
          </a:prstGeom>
          <a:noFill/>
          <a:extLst>
            <a:ext uri="{909E8E84-426E-40DD-AFC4-6F175D3DCCD1}">
              <a14:hiddenFill xmlns:a14="http://schemas.microsoft.com/office/drawing/2010/main">
                <a:solidFill>
                  <a:srgbClr val="FFFFFF"/>
                </a:solidFill>
              </a14:hiddenFill>
            </a:ext>
          </a:extLst>
        </p:spPr>
      </p:pic>
      <p:sp>
        <p:nvSpPr>
          <p:cNvPr id="53253" name="Rectangle 5"/>
          <p:cNvSpPr>
            <a:spLocks noChangeArrowheads="1"/>
          </p:cNvSpPr>
          <p:nvPr/>
        </p:nvSpPr>
        <p:spPr bwMode="auto">
          <a:xfrm>
            <a:off x="1676400" y="6469063"/>
            <a:ext cx="899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altLang="en-US" sz="1000">
                <a:latin typeface="Arial" panose="020B0604020202020204" pitchFamily="34" charset="0"/>
                <a:cs typeface="Arial" panose="020B0604020202020204" pitchFamily="34" charset="0"/>
              </a:rPr>
              <a:t>Copyright ©Houghton Mifflin Company. All rights reserved.</a:t>
            </a:r>
          </a:p>
        </p:txBody>
      </p:sp>
    </p:spTree>
    <p:extLst>
      <p:ext uri="{BB962C8B-B14F-4D97-AF65-F5344CB8AC3E}">
        <p14:creationId xmlns:p14="http://schemas.microsoft.com/office/powerpoint/2010/main" val="601682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3" descr="rou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306949"/>
            <a:ext cx="8953500" cy="595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7358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Change</a:t>
            </a:r>
            <a:endParaRPr lang="en-US" dirty="0"/>
          </a:p>
        </p:txBody>
      </p:sp>
      <p:sp>
        <p:nvSpPr>
          <p:cNvPr id="3" name="Content Placeholder 2"/>
          <p:cNvSpPr>
            <a:spLocks noGrp="1"/>
          </p:cNvSpPr>
          <p:nvPr>
            <p:ph idx="1"/>
          </p:nvPr>
        </p:nvSpPr>
        <p:spPr>
          <a:xfrm>
            <a:off x="818712" y="2222287"/>
            <a:ext cx="10554574" cy="4635713"/>
          </a:xfrm>
        </p:spPr>
        <p:txBody>
          <a:bodyPr>
            <a:normAutofit fontScale="92500" lnSpcReduction="20000"/>
          </a:bodyPr>
          <a:lstStyle/>
          <a:p>
            <a:r>
              <a:rPr lang="en-US" sz="2200" dirty="0"/>
              <a:t>Slavery and Ethnicity</a:t>
            </a:r>
          </a:p>
          <a:p>
            <a:pPr lvl="1"/>
            <a:r>
              <a:rPr lang="en-US" sz="2200" dirty="0"/>
              <a:t>In medieval and Renaissance Europe many Slavic, Tartar, </a:t>
            </a:r>
            <a:r>
              <a:rPr lang="en-US" sz="2200" dirty="0" err="1"/>
              <a:t>Circassian</a:t>
            </a:r>
            <a:r>
              <a:rPr lang="en-US" sz="2200" dirty="0"/>
              <a:t>, Greek, and Hungarian slaves were imported.</a:t>
            </a:r>
          </a:p>
          <a:p>
            <a:pPr lvl="1"/>
            <a:r>
              <a:rPr lang="en-US" sz="2200" dirty="0"/>
              <a:t>Beginning in the fifteenth century the Portuguese brought many black African slaves into Europe.</a:t>
            </a:r>
          </a:p>
          <a:p>
            <a:pPr lvl="1"/>
            <a:r>
              <a:rPr lang="en-US" sz="2200" dirty="0"/>
              <a:t>Within Africa the economic motives of rulers and merchants trumped any cultural/ethnic/racial hostility toward Europeans. They sold fellow Africans into slavery apparently without qualms.</a:t>
            </a:r>
          </a:p>
          <a:p>
            <a:pPr lvl="1"/>
            <a:r>
              <a:rPr lang="en-US" sz="2200" dirty="0"/>
              <a:t>Africans did not identify themselves as “black,” but as members of more than 600 different tribal and ethnic groups.</a:t>
            </a:r>
          </a:p>
          <a:p>
            <a:pPr lvl="1"/>
            <a:r>
              <a:rPr lang="en-US" sz="2200" dirty="0"/>
              <a:t>Black slaves were an object of curiosity at European courts.</a:t>
            </a:r>
          </a:p>
          <a:p>
            <a:pPr lvl="1"/>
            <a:r>
              <a:rPr lang="en-US" sz="2200" dirty="0"/>
              <a:t>The Renaissance concept of people from sub-Saharan Africa was shaped by Christian </a:t>
            </a:r>
            <a:r>
              <a:rPr lang="en-US" sz="2200" dirty="0" err="1"/>
              <a:t>symbology</a:t>
            </a:r>
            <a:r>
              <a:rPr lang="en-US" sz="2200" dirty="0"/>
              <a:t> of light and darkness¾blacks represented the Devil. Race did not emerge as a concept until the late seventeenth century.</a:t>
            </a:r>
          </a:p>
          <a:p>
            <a:endParaRPr lang="en-US" dirty="0"/>
          </a:p>
        </p:txBody>
      </p:sp>
    </p:spTree>
    <p:extLst>
      <p:ext uri="{BB962C8B-B14F-4D97-AF65-F5344CB8AC3E}">
        <p14:creationId xmlns:p14="http://schemas.microsoft.com/office/powerpoint/2010/main" val="2197035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Renaissance in the North</a:t>
            </a:r>
          </a:p>
        </p:txBody>
      </p:sp>
      <p:sp>
        <p:nvSpPr>
          <p:cNvPr id="3" name="Content Placeholder 2"/>
          <p:cNvSpPr>
            <a:spLocks noGrp="1"/>
          </p:cNvSpPr>
          <p:nvPr>
            <p:ph idx="1"/>
          </p:nvPr>
        </p:nvSpPr>
        <p:spPr>
          <a:xfrm>
            <a:off x="818712" y="2382592"/>
            <a:ext cx="10554574" cy="4475408"/>
          </a:xfrm>
        </p:spPr>
        <p:txBody>
          <a:bodyPr>
            <a:noAutofit/>
          </a:bodyPr>
          <a:lstStyle/>
          <a:p>
            <a:r>
              <a:rPr lang="en-US" sz="2200" dirty="0"/>
              <a:t>Northern Humanists</a:t>
            </a:r>
          </a:p>
          <a:p>
            <a:pPr lvl="1"/>
            <a:r>
              <a:rPr lang="en-US" sz="2200" dirty="0"/>
              <a:t>In the late fifteenth century students from northern Europe studied in Italy and brought the Renaissance home.</a:t>
            </a:r>
          </a:p>
          <a:p>
            <a:pPr lvl="1"/>
            <a:r>
              <a:rPr lang="en-US" sz="2200" dirty="0"/>
              <a:t>Thomas More (1478–1535) of England argued that reform of social institutions could reduce or eliminate corruption and war.</a:t>
            </a:r>
          </a:p>
          <a:p>
            <a:pPr lvl="1"/>
            <a:r>
              <a:rPr lang="en-US" sz="2200" dirty="0"/>
              <a:t>The Dutchman Desiderius Erasmus (1466–1536) was an expert in the Bible and Greek language who believed that all Christians should read the Bible.</a:t>
            </a:r>
          </a:p>
          <a:p>
            <a:pPr lvl="1"/>
            <a:r>
              <a:rPr lang="en-US" sz="2200" dirty="0"/>
              <a:t>François Rabelais (1490–1553) ridiculed established institutions such as the clergy with gross humor in </a:t>
            </a:r>
            <a:r>
              <a:rPr lang="en-US" sz="2200" dirty="0" err="1"/>
              <a:t>Gargantua</a:t>
            </a:r>
            <a:r>
              <a:rPr lang="en-US" sz="2200" dirty="0"/>
              <a:t>.</a:t>
            </a:r>
          </a:p>
          <a:p>
            <a:pPr lvl="1"/>
            <a:r>
              <a:rPr lang="en-US" sz="2200" dirty="0"/>
              <a:t>Flemish artists came to rival the Italian Renaissance painters.</a:t>
            </a:r>
          </a:p>
          <a:p>
            <a:endParaRPr lang="en-US" sz="2200" dirty="0"/>
          </a:p>
        </p:txBody>
      </p:sp>
    </p:spTree>
    <p:extLst>
      <p:ext uri="{BB962C8B-B14F-4D97-AF65-F5344CB8AC3E}">
        <p14:creationId xmlns:p14="http://schemas.microsoft.com/office/powerpoint/2010/main" val="1067288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Politics and the State in the Renaissance </a:t>
            </a:r>
          </a:p>
        </p:txBody>
      </p:sp>
      <p:sp>
        <p:nvSpPr>
          <p:cNvPr id="3" name="Content Placeholder 2"/>
          <p:cNvSpPr>
            <a:spLocks noGrp="1"/>
          </p:cNvSpPr>
          <p:nvPr>
            <p:ph idx="1"/>
          </p:nvPr>
        </p:nvSpPr>
        <p:spPr>
          <a:xfrm>
            <a:off x="818712" y="2222287"/>
            <a:ext cx="10554574" cy="4635713"/>
          </a:xfrm>
        </p:spPr>
        <p:txBody>
          <a:bodyPr>
            <a:normAutofit/>
          </a:bodyPr>
          <a:lstStyle/>
          <a:p>
            <a:r>
              <a:rPr lang="en-US" dirty="0"/>
              <a:t>Some scholars have viewed Renaissance kingship as a new form, citing the dependence of the monarch on urban wealth and the ideology of the “strong king.”</a:t>
            </a:r>
          </a:p>
          <a:p>
            <a:r>
              <a:rPr lang="en-US" dirty="0"/>
              <a:t>In France Charles VII (r. 1422–1461) created the first permanent royal army, set up new taxes on salt and land, and allowed increased influence in his bureaucracy from middle-class men. He also asserted his right to appoint bishops in the Pragmatic Sanction of Bourges.</a:t>
            </a:r>
          </a:p>
          <a:p>
            <a:r>
              <a:rPr lang="en-US" dirty="0"/>
              <a:t>Charles’s son Louis XI (r. 1461–1483) fostered industry from artisans, taxed it, and used the funds to build up his army. He brought much new territory under direct Crown rule.</a:t>
            </a:r>
          </a:p>
          <a:p>
            <a:r>
              <a:rPr lang="en-US" dirty="0"/>
              <a:t>In England Edward IV ended the War of the Roses between rival baronial houses</a:t>
            </a:r>
            <a:r>
              <a:rPr lang="en-US" dirty="0" smtClean="0"/>
              <a:t>.</a:t>
            </a:r>
          </a:p>
          <a:p>
            <a:r>
              <a:rPr lang="en-US" dirty="0"/>
              <a:t>Henry VII ruled largely without Parliament, using as his advisers men with lower-level gentry origins.</a:t>
            </a:r>
          </a:p>
          <a:p>
            <a:r>
              <a:rPr lang="en-US" dirty="0"/>
              <a:t>Henry’s Court of the Star Chamber tried cases involving aristocrats and did so with methods contradicting common law, such as torture</a:t>
            </a:r>
            <a:r>
              <a:rPr lang="en-US" dirty="0" smtClean="0"/>
              <a:t>.</a:t>
            </a:r>
            <a:endParaRPr lang="en-US" dirty="0"/>
          </a:p>
        </p:txBody>
      </p:sp>
    </p:spTree>
    <p:extLst>
      <p:ext uri="{BB962C8B-B14F-4D97-AF65-F5344CB8AC3E}">
        <p14:creationId xmlns:p14="http://schemas.microsoft.com/office/powerpoint/2010/main" val="3658795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Politics and the State in the Renaissance </a:t>
            </a:r>
          </a:p>
        </p:txBody>
      </p:sp>
      <p:sp>
        <p:nvSpPr>
          <p:cNvPr id="3" name="Content Placeholder 2"/>
          <p:cNvSpPr>
            <a:spLocks noGrp="1"/>
          </p:cNvSpPr>
          <p:nvPr>
            <p:ph idx="1"/>
          </p:nvPr>
        </p:nvSpPr>
        <p:spPr>
          <a:xfrm>
            <a:off x="818712" y="2222287"/>
            <a:ext cx="10554574" cy="4635713"/>
          </a:xfrm>
        </p:spPr>
        <p:txBody>
          <a:bodyPr>
            <a:normAutofit/>
          </a:bodyPr>
          <a:lstStyle/>
          <a:p>
            <a:r>
              <a:rPr lang="en-US" sz="2000" dirty="0"/>
              <a:t>Although Spain remained a confederation of kingdoms until 1700, the wedding of Isabella of Castile and Ferdinand of Aragon did lead to some centralization. Ferdinand and Isabella stopped violence among the nobles, recruited “middle-class” advisers onto their royal council, and secured the right to appoint bishops in Spain and in the Spanish empire in America.</a:t>
            </a:r>
          </a:p>
          <a:p>
            <a:r>
              <a:rPr lang="en-US" sz="2000" dirty="0"/>
              <a:t>Popular anti-Semitism increased in fourteenth-century Spain. In 1478 Ferdinand and Isabella invited the Inquisition into Spain to search out and punish Jewish converts to Christianity who secretly continued Jewish religious practices.</a:t>
            </a:r>
          </a:p>
          <a:p>
            <a:r>
              <a:rPr lang="en-US" sz="2000" dirty="0"/>
              <a:t>To persecute converts, Inquisitors and others formulated a racial </a:t>
            </a:r>
            <a:r>
              <a:rPr lang="en-US" sz="2000" dirty="0" smtClean="0"/>
              <a:t>theory that </a:t>
            </a:r>
            <a:r>
              <a:rPr lang="en-US" sz="2000" dirty="0" err="1"/>
              <a:t>conversos</a:t>
            </a:r>
            <a:r>
              <a:rPr lang="en-US" sz="2000" dirty="0"/>
              <a:t> were suspect not because of their beliefs, but because of who they were racially.</a:t>
            </a:r>
          </a:p>
          <a:p>
            <a:r>
              <a:rPr lang="en-US" sz="2000" dirty="0"/>
              <a:t>In 1492 Ferdinand and Isabella expelled the Jews from Spain</a:t>
            </a:r>
            <a:r>
              <a:rPr lang="en-US" sz="2000" dirty="0" smtClean="0"/>
              <a:t>.</a:t>
            </a:r>
            <a:endParaRPr lang="en-US" sz="2000" dirty="0"/>
          </a:p>
        </p:txBody>
      </p:sp>
    </p:spTree>
    <p:extLst>
      <p:ext uri="{BB962C8B-B14F-4D97-AF65-F5344CB8AC3E}">
        <p14:creationId xmlns:p14="http://schemas.microsoft.com/office/powerpoint/2010/main" val="126604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The Evolution of the Italian Renaissance</a:t>
            </a:r>
            <a:endParaRPr lang="en-US" dirty="0"/>
          </a:p>
        </p:txBody>
      </p:sp>
      <p:sp>
        <p:nvSpPr>
          <p:cNvPr id="3" name="Content Placeholder 2"/>
          <p:cNvSpPr>
            <a:spLocks noGrp="1"/>
          </p:cNvSpPr>
          <p:nvPr>
            <p:ph idx="1"/>
          </p:nvPr>
        </p:nvSpPr>
        <p:spPr>
          <a:xfrm>
            <a:off x="818712" y="2222287"/>
            <a:ext cx="10554574" cy="4487606"/>
          </a:xfrm>
        </p:spPr>
        <p:txBody>
          <a:bodyPr/>
          <a:lstStyle/>
          <a:p>
            <a:r>
              <a:rPr lang="en-US" sz="2000" dirty="0"/>
              <a:t>Communes and Republics</a:t>
            </a:r>
          </a:p>
          <a:p>
            <a:pPr lvl="1"/>
            <a:r>
              <a:rPr lang="en-US" sz="2000" dirty="0"/>
              <a:t>In northern Italy the larger cities won independence from local nobles and became self-governing communes of free men in the twelfth century.</a:t>
            </a:r>
          </a:p>
          <a:p>
            <a:pPr lvl="1"/>
            <a:r>
              <a:rPr lang="en-US" sz="2000" dirty="0"/>
              <a:t>Local nobles moved into the cities and married into wealthy merchant families.</a:t>
            </a:r>
          </a:p>
          <a:p>
            <a:pPr lvl="1"/>
            <a:r>
              <a:rPr lang="en-US" sz="2000" dirty="0"/>
              <a:t>This new class set up property requirements for citizenship.</a:t>
            </a:r>
          </a:p>
          <a:p>
            <a:pPr lvl="1"/>
            <a:r>
              <a:rPr lang="en-US" sz="2000" dirty="0"/>
              <a:t>The excluded, the </a:t>
            </a:r>
            <a:r>
              <a:rPr lang="en-US" sz="2000" dirty="0" err="1"/>
              <a:t>popolo</a:t>
            </a:r>
            <a:r>
              <a:rPr lang="en-US" sz="2000" dirty="0"/>
              <a:t>, rebelled and in some cities set up republics.</a:t>
            </a:r>
          </a:p>
          <a:p>
            <a:pPr lvl="1"/>
            <a:r>
              <a:rPr lang="en-US" sz="2000" dirty="0"/>
              <a:t>By 1300 the republics had collapsed, and despots or oligarchies governed most Italian cities.</a:t>
            </a:r>
          </a:p>
          <a:p>
            <a:endParaRPr lang="en-US" dirty="0"/>
          </a:p>
        </p:txBody>
      </p:sp>
    </p:spTree>
    <p:extLst>
      <p:ext uri="{BB962C8B-B14F-4D97-AF65-F5344CB8AC3E}">
        <p14:creationId xmlns:p14="http://schemas.microsoft.com/office/powerpoint/2010/main" val="29001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The Evolution of the Italian Renaissance</a:t>
            </a:r>
            <a:endParaRPr lang="en-US" dirty="0"/>
          </a:p>
        </p:txBody>
      </p:sp>
      <p:sp>
        <p:nvSpPr>
          <p:cNvPr id="3" name="Content Placeholder 2"/>
          <p:cNvSpPr>
            <a:spLocks noGrp="1"/>
          </p:cNvSpPr>
          <p:nvPr>
            <p:ph idx="1"/>
          </p:nvPr>
        </p:nvSpPr>
        <p:spPr>
          <a:xfrm>
            <a:off x="818712" y="2222287"/>
            <a:ext cx="10554574" cy="4474727"/>
          </a:xfrm>
        </p:spPr>
        <p:txBody>
          <a:bodyPr>
            <a:normAutofit/>
          </a:bodyPr>
          <a:lstStyle/>
          <a:p>
            <a:r>
              <a:rPr lang="en-US" sz="2200" dirty="0"/>
              <a:t>The Balance of Power among the Italian City-States</a:t>
            </a:r>
          </a:p>
          <a:p>
            <a:pPr lvl="1"/>
            <a:r>
              <a:rPr lang="en-US" sz="2200" dirty="0"/>
              <a:t>City patriotism and constant competition for power among cities prevented political centralization on the Italian peninsula.</a:t>
            </a:r>
          </a:p>
          <a:p>
            <a:pPr lvl="1"/>
            <a:r>
              <a:rPr lang="en-US" sz="2200" dirty="0"/>
              <a:t>As cities strove to maintain the balance of power among themselves, they invented the apparatus of modern diplomacy.</a:t>
            </a:r>
          </a:p>
          <a:p>
            <a:pPr lvl="1"/>
            <a:r>
              <a:rPr lang="en-US" sz="2200" dirty="0"/>
              <a:t>In 1494 the city of Milan invited intervention by the French King Charles VIII.</a:t>
            </a:r>
          </a:p>
          <a:p>
            <a:pPr lvl="1"/>
            <a:r>
              <a:rPr lang="en-US" sz="2200" dirty="0"/>
              <a:t>Italy became a battleground as France, Spain, and the Holy Roman Emperor vied for dominance.</a:t>
            </a:r>
          </a:p>
          <a:p>
            <a:pPr lvl="1"/>
            <a:r>
              <a:rPr lang="en-US" sz="2200" dirty="0"/>
              <a:t>In 1527 the forces of Holy Roman Emperor Charles V sacked Rome.</a:t>
            </a:r>
          </a:p>
          <a:p>
            <a:endParaRPr lang="en-US" dirty="0"/>
          </a:p>
        </p:txBody>
      </p:sp>
    </p:spTree>
    <p:extLst>
      <p:ext uri="{BB962C8B-B14F-4D97-AF65-F5344CB8AC3E}">
        <p14:creationId xmlns:p14="http://schemas.microsoft.com/office/powerpoint/2010/main" val="1949716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Intellectual Hallmarks of the Renaissance</a:t>
            </a:r>
          </a:p>
        </p:txBody>
      </p:sp>
      <p:sp>
        <p:nvSpPr>
          <p:cNvPr id="3" name="Content Placeholder 2"/>
          <p:cNvSpPr>
            <a:spLocks noGrp="1"/>
          </p:cNvSpPr>
          <p:nvPr>
            <p:ph idx="1"/>
          </p:nvPr>
        </p:nvSpPr>
        <p:spPr>
          <a:xfrm>
            <a:off x="818712" y="2550017"/>
            <a:ext cx="10554574" cy="4172755"/>
          </a:xfrm>
        </p:spPr>
        <p:txBody>
          <a:bodyPr>
            <a:normAutofit lnSpcReduction="10000"/>
          </a:bodyPr>
          <a:lstStyle/>
          <a:p>
            <a:r>
              <a:rPr lang="en-US" sz="2000" dirty="0"/>
              <a:t>Individualism</a:t>
            </a:r>
          </a:p>
          <a:p>
            <a:pPr lvl="1"/>
            <a:r>
              <a:rPr lang="en-US" sz="2000" dirty="0"/>
              <a:t>Renaissance writers stressed individual personality, greatness, and achievement, in contrast to the medieval ideal of Christian humility</a:t>
            </a:r>
            <a:r>
              <a:rPr lang="en-US" sz="2000" dirty="0" smtClean="0"/>
              <a:t>.</a:t>
            </a:r>
          </a:p>
          <a:p>
            <a:r>
              <a:rPr lang="en-US" sz="2000" dirty="0" smtClean="0"/>
              <a:t>Humanism</a:t>
            </a:r>
          </a:p>
          <a:p>
            <a:pPr lvl="1"/>
            <a:r>
              <a:rPr lang="en-US" sz="2000" dirty="0"/>
              <a:t>The revival of antiquity took the form of interest in archaeology, recovery of ancient manuscripts, and study of the Latin classics.</a:t>
            </a:r>
          </a:p>
          <a:p>
            <a:pPr lvl="1"/>
            <a:r>
              <a:rPr lang="en-US" sz="2000" dirty="0"/>
              <a:t>The study of the classics became known as the “new learning,” or humanism.</a:t>
            </a:r>
          </a:p>
          <a:p>
            <a:pPr lvl="1"/>
            <a:r>
              <a:rPr lang="en-US" sz="2000" dirty="0"/>
              <a:t>Humanist scholars studied antiquity not so much to find God as to know human nature and understand a different historical context.</a:t>
            </a:r>
          </a:p>
          <a:p>
            <a:pPr lvl="1"/>
            <a:r>
              <a:rPr lang="en-US" sz="2000" dirty="0"/>
              <a:t>Humanists derided what they viewed as the debased Latin of the medieval churchmen</a:t>
            </a:r>
            <a:r>
              <a:rPr lang="en-US" sz="2000" dirty="0" smtClean="0"/>
              <a:t>.</a:t>
            </a:r>
          </a:p>
          <a:p>
            <a:endParaRPr lang="en-US" dirty="0" smtClean="0"/>
          </a:p>
          <a:p>
            <a:endParaRPr lang="en-US" dirty="0"/>
          </a:p>
        </p:txBody>
      </p:sp>
    </p:spTree>
    <p:extLst>
      <p:ext uri="{BB962C8B-B14F-4D97-AF65-F5344CB8AC3E}">
        <p14:creationId xmlns:p14="http://schemas.microsoft.com/office/powerpoint/2010/main" val="2547652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Intellectual Hallmarks of the Renaissance</a:t>
            </a:r>
          </a:p>
        </p:txBody>
      </p:sp>
      <p:sp>
        <p:nvSpPr>
          <p:cNvPr id="3" name="Content Placeholder 2"/>
          <p:cNvSpPr>
            <a:spLocks noGrp="1"/>
          </p:cNvSpPr>
          <p:nvPr>
            <p:ph idx="1"/>
          </p:nvPr>
        </p:nvSpPr>
        <p:spPr>
          <a:xfrm>
            <a:off x="818712" y="2222287"/>
            <a:ext cx="10554574" cy="4500485"/>
          </a:xfrm>
        </p:spPr>
        <p:txBody>
          <a:bodyPr>
            <a:normAutofit/>
          </a:bodyPr>
          <a:lstStyle/>
          <a:p>
            <a:r>
              <a:rPr lang="en-US" sz="2200" dirty="0"/>
              <a:t>Secular Spirit</a:t>
            </a:r>
          </a:p>
          <a:p>
            <a:pPr lvl="1"/>
            <a:r>
              <a:rPr lang="en-US" sz="2200" dirty="0"/>
              <a:t>The secular way of thinking focuses on the world as experienced rather than on the spiritual and/or eternal.</a:t>
            </a:r>
          </a:p>
          <a:p>
            <a:pPr lvl="1"/>
            <a:r>
              <a:rPr lang="en-US" sz="2200" dirty="0"/>
              <a:t>Renaissance thinkers came to see life as an opportunity rather than a painful pilgrimage toward God.</a:t>
            </a:r>
          </a:p>
          <a:p>
            <a:pPr lvl="1"/>
            <a:r>
              <a:rPr lang="en-US" sz="2200" dirty="0"/>
              <a:t>Lorenzo Valla argued that sense pleasures were the highest good.</a:t>
            </a:r>
          </a:p>
          <a:p>
            <a:pPr lvl="1"/>
            <a:r>
              <a:rPr lang="en-US" sz="2200" dirty="0"/>
              <a:t>Giovanni Boccaccio wrote about an acquisitive, sensual, worldly society.</a:t>
            </a:r>
          </a:p>
          <a:p>
            <a:pPr lvl="1"/>
            <a:r>
              <a:rPr lang="en-US" sz="2200" dirty="0"/>
              <a:t>Renaissance popes expended much money on new buildings, a new cathedral (St. Peter’s), and on patronizing artists and men of letters.</a:t>
            </a:r>
          </a:p>
        </p:txBody>
      </p:sp>
    </p:spTree>
    <p:extLst>
      <p:ext uri="{BB962C8B-B14F-4D97-AF65-F5344CB8AC3E}">
        <p14:creationId xmlns:p14="http://schemas.microsoft.com/office/powerpoint/2010/main" val="1025751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Change</a:t>
            </a:r>
          </a:p>
        </p:txBody>
      </p:sp>
      <p:sp>
        <p:nvSpPr>
          <p:cNvPr id="3" name="Content Placeholder 2"/>
          <p:cNvSpPr>
            <a:spLocks noGrp="1"/>
          </p:cNvSpPr>
          <p:nvPr>
            <p:ph idx="1"/>
          </p:nvPr>
        </p:nvSpPr>
        <p:spPr>
          <a:xfrm>
            <a:off x="818712" y="3425780"/>
            <a:ext cx="10554574" cy="2433018"/>
          </a:xfrm>
        </p:spPr>
        <p:txBody>
          <a:bodyPr>
            <a:noAutofit/>
          </a:bodyPr>
          <a:lstStyle/>
          <a:p>
            <a:r>
              <a:rPr lang="en-US" sz="2200" dirty="0"/>
              <a:t>Education and Political Thought</a:t>
            </a:r>
          </a:p>
          <a:p>
            <a:pPr lvl="1"/>
            <a:r>
              <a:rPr lang="en-US" sz="2200" dirty="0"/>
              <a:t>Humanist writers were preoccupied with education for morality and virtue</a:t>
            </a:r>
            <a:r>
              <a:rPr lang="en-US" sz="2200" dirty="0" smtClean="0"/>
              <a:t>.</a:t>
            </a:r>
            <a:endParaRPr lang="en-US" sz="2200" dirty="0"/>
          </a:p>
          <a:p>
            <a:pPr lvl="1"/>
            <a:r>
              <a:rPr lang="en-US" sz="2200" dirty="0"/>
              <a:t>Daughters of the elite received an education similar to sons and a few went on to become renowned painters or scholars.</a:t>
            </a:r>
          </a:p>
          <a:p>
            <a:pPr lvl="1"/>
            <a:r>
              <a:rPr lang="en-US" sz="2200" dirty="0"/>
              <a:t>In The Prince (1513), </a:t>
            </a:r>
            <a:r>
              <a:rPr lang="en-US" sz="2200" dirty="0" err="1"/>
              <a:t>Niccolo</a:t>
            </a:r>
            <a:r>
              <a:rPr lang="en-US" sz="2200" dirty="0"/>
              <a:t> Machiavelli argued that politics could not follow simple rules of virtue and morality—that it ought in fact to be studied as a science.</a:t>
            </a:r>
          </a:p>
          <a:p>
            <a:endParaRPr lang="en-US" sz="2200" dirty="0"/>
          </a:p>
        </p:txBody>
      </p:sp>
    </p:spTree>
    <p:extLst>
      <p:ext uri="{BB962C8B-B14F-4D97-AF65-F5344CB8AC3E}">
        <p14:creationId xmlns:p14="http://schemas.microsoft.com/office/powerpoint/2010/main" val="846709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172200" y="533401"/>
            <a:ext cx="39624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Machiavelli, portrait</a:t>
            </a:r>
            <a:endParaRPr lang="en-US" altLang="en-US"/>
          </a:p>
          <a:p>
            <a:r>
              <a:rPr lang="en-US" altLang="en-US"/>
              <a:t>In this fifteenth-century portrait Machiavelli is dressed as a government official. After being exiled from Florence by the Medici, he wrote to a friend that each night when he returned from the fields he dressed again in his curial robes and pondered the behavior of governments and princes. </a:t>
            </a:r>
            <a:r>
              <a:rPr lang="en-US" altLang="en-US" i="1"/>
              <a:t>(Scala/Art Resource, NY)</a:t>
            </a:r>
          </a:p>
        </p:txBody>
      </p:sp>
      <p:sp>
        <p:nvSpPr>
          <p:cNvPr id="25603" name="Rectangle 3"/>
          <p:cNvSpPr>
            <a:spLocks noGrp="1" noChangeArrowheads="1"/>
          </p:cNvSpPr>
          <p:nvPr>
            <p:ph type="title" idx="4294967295"/>
          </p:nvPr>
        </p:nvSpPr>
        <p:spPr>
          <a:xfrm>
            <a:off x="1524000" y="0"/>
            <a:ext cx="1676400" cy="304800"/>
          </a:xfrm>
        </p:spPr>
        <p:txBody>
          <a:bodyPr/>
          <a:lstStyle/>
          <a:p>
            <a:r>
              <a:rPr lang="es-MX" altLang="en-US" sz="800">
                <a:solidFill>
                  <a:srgbClr val="EAEAEA"/>
                </a:solidFill>
              </a:rPr>
              <a:t>Machiavelli, portrait</a:t>
            </a:r>
            <a:endParaRPr lang="en-US" altLang="en-US" sz="800">
              <a:solidFill>
                <a:srgbClr val="EAEAEA"/>
              </a:solidFill>
            </a:endParaRPr>
          </a:p>
        </p:txBody>
      </p:sp>
      <p:pic>
        <p:nvPicPr>
          <p:cNvPr id="25604" name="Picture 4" descr="344548_p_07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526" y="696914"/>
            <a:ext cx="3222625" cy="4027487"/>
          </a:xfrm>
          <a:prstGeom prst="rect">
            <a:avLst/>
          </a:prstGeom>
          <a:noFill/>
          <a:extLst>
            <a:ext uri="{909E8E84-426E-40DD-AFC4-6F175D3DCCD1}">
              <a14:hiddenFill xmlns:a14="http://schemas.microsoft.com/office/drawing/2010/main">
                <a:solidFill>
                  <a:srgbClr val="FFFFFF"/>
                </a:solidFill>
              </a14:hiddenFill>
            </a:ext>
          </a:extLst>
        </p:spPr>
      </p:pic>
      <p:sp>
        <p:nvSpPr>
          <p:cNvPr id="25605" name="Rectangle 5"/>
          <p:cNvSpPr>
            <a:spLocks noChangeArrowheads="1"/>
          </p:cNvSpPr>
          <p:nvPr/>
        </p:nvSpPr>
        <p:spPr bwMode="auto">
          <a:xfrm>
            <a:off x="1676400" y="6469063"/>
            <a:ext cx="899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altLang="en-US" sz="1000">
                <a:latin typeface="Arial" panose="020B0604020202020204" pitchFamily="34" charset="0"/>
                <a:cs typeface="Arial" panose="020B0604020202020204" pitchFamily="34" charset="0"/>
              </a:rPr>
              <a:t>Copyright ©Houghton Mifflin Company. All rights reserved.</a:t>
            </a:r>
          </a:p>
        </p:txBody>
      </p:sp>
    </p:spTree>
    <p:extLst>
      <p:ext uri="{BB962C8B-B14F-4D97-AF65-F5344CB8AC3E}">
        <p14:creationId xmlns:p14="http://schemas.microsoft.com/office/powerpoint/2010/main" val="15227081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3948</TotalTime>
  <Words>2506</Words>
  <Application>Microsoft Office PowerPoint</Application>
  <PresentationFormat>Widescreen</PresentationFormat>
  <Paragraphs>135</Paragraphs>
  <Slides>33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Century Gothic</vt:lpstr>
      <vt:lpstr>Wingdings 2</vt:lpstr>
      <vt:lpstr>Quotable</vt:lpstr>
      <vt:lpstr>European Society in the Age of the Renaissance</vt:lpstr>
      <vt:lpstr>The Evolution of the Italian Renaissance</vt:lpstr>
      <vt:lpstr>PowerPoint Presentation</vt:lpstr>
      <vt:lpstr>The Evolution of the Italian Renaissance</vt:lpstr>
      <vt:lpstr>The Evolution of the Italian Renaissance</vt:lpstr>
      <vt:lpstr>Intellectual Hallmarks of the Renaissance</vt:lpstr>
      <vt:lpstr>Intellectual Hallmarks of the Renaissance</vt:lpstr>
      <vt:lpstr>Social Change</vt:lpstr>
      <vt:lpstr>Machiavelli, portrait</vt:lpstr>
      <vt:lpstr>Art and the Artist</vt:lpstr>
      <vt:lpstr>Art and the Artist</vt:lpstr>
      <vt:lpstr>PowerPoint Presentation</vt:lpstr>
      <vt:lpstr>Medieval Portrayals of the Madonna</vt:lpstr>
      <vt:lpstr>Renaissance Portrayal of the Madonna</vt:lpstr>
      <vt:lpstr>PowerPoint Presentation</vt:lpstr>
      <vt:lpstr>da Vinci, The Last Supper</vt:lpstr>
      <vt:lpstr>Fra Filippo Lippi, Madonna and Child</vt:lpstr>
      <vt:lpstr>Leonardo da Vinci, Mona Lisa</vt:lpstr>
      <vt:lpstr>Michelangelo, Sistine Chapel ceiling</vt:lpstr>
      <vt:lpstr>The Divine Spark</vt:lpstr>
      <vt:lpstr>Ceiling of the Sistine Chapel</vt:lpstr>
      <vt:lpstr>PowerPoint Presentation</vt:lpstr>
      <vt:lpstr>PowerPoint Presentation</vt:lpstr>
      <vt:lpstr>Brunelleschi, Dome of Cathedral</vt:lpstr>
      <vt:lpstr>Social Change</vt:lpstr>
      <vt:lpstr>Social Change</vt:lpstr>
      <vt:lpstr>Anguissola, Portrait of Artist's Three Sisters</vt:lpstr>
      <vt:lpstr>Social Change</vt:lpstr>
      <vt:lpstr>Broadsheet: "There Is No Greater …"</vt:lpstr>
      <vt:lpstr>Social Change</vt:lpstr>
      <vt:lpstr>The Renaissance in the North</vt:lpstr>
      <vt:lpstr>Politics and the State in the Renaissance </vt:lpstr>
      <vt:lpstr>Politics and the State in the Renaissance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Society in the Age of the Renaissance</dc:title>
  <dc:creator>AshleySchwarzbeck</dc:creator>
  <cp:lastModifiedBy>AshleySchwarzbeck</cp:lastModifiedBy>
  <cp:revision>8</cp:revision>
  <dcterms:created xsi:type="dcterms:W3CDTF">2014-11-11T21:26:13Z</dcterms:created>
  <dcterms:modified xsi:type="dcterms:W3CDTF">2014-11-14T15:14:15Z</dcterms:modified>
</cp:coreProperties>
</file>