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Absolutism </a:t>
            </a:r>
            <a:r>
              <a:rPr lang="en-US" b="1" dirty="0"/>
              <a:t>in Eastern Europe to 1740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2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Baroque Architecture</a:t>
            </a:r>
          </a:p>
        </p:txBody>
      </p:sp>
      <p:pic>
        <p:nvPicPr>
          <p:cNvPr id="1026" name="Picture 2" descr="http://www.isit2011.org/symp_invitation_htm_files/tour_sel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2" y="2154882"/>
            <a:ext cx="4987344" cy="2643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uretravel.com/blog/wp-content/uploads/2012/07/The-Hermitage-Museum-complex-in-St-Petersburg-Russia-housing-3-million-piec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50341"/>
            <a:ext cx="5715000" cy="3638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489" y="2570234"/>
            <a:ext cx="2247900" cy="3362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0698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Lords and Peasants in Eastern </a:t>
            </a:r>
            <a:r>
              <a:rPr lang="en-US" dirty="0" smtClean="0"/>
              <a:t>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4000" lvl="1" indent="0">
              <a:buNone/>
            </a:pPr>
            <a:r>
              <a:rPr lang="en-US" sz="1800" dirty="0" smtClean="0"/>
              <a:t>The </a:t>
            </a:r>
            <a:r>
              <a:rPr lang="en-US" sz="1800" dirty="0"/>
              <a:t>Medieval Background</a:t>
            </a:r>
          </a:p>
          <a:p>
            <a:pPr lvl="2"/>
            <a:r>
              <a:rPr lang="en-US" sz="1800" dirty="0"/>
              <a:t>During the period from 1050 to 1300, personal and economic freedom for peasants increased, and serfdom nearly disappeared.</a:t>
            </a:r>
          </a:p>
          <a:p>
            <a:pPr lvl="2"/>
            <a:r>
              <a:rPr lang="en-US" sz="1800" dirty="0"/>
              <a:t>After 1300, lords in eastern Europe revived serfdom to fight their economic woes.</a:t>
            </a:r>
          </a:p>
          <a:p>
            <a:pPr lvl="2"/>
            <a:r>
              <a:rPr lang="en-US" sz="1800" dirty="0"/>
              <a:t>Laws were passed that bound peasants to land and lord.</a:t>
            </a:r>
          </a:p>
          <a:p>
            <a:pPr lvl="2"/>
            <a:r>
              <a:rPr lang="en-US" sz="1800" dirty="0"/>
              <a:t>Lords confiscated peasant lands and imposed greater labor obligations on them.</a:t>
            </a:r>
          </a:p>
          <a:p>
            <a:pPr marL="324000" lvl="1" indent="0">
              <a:buNone/>
            </a:pPr>
            <a:r>
              <a:rPr lang="en-US" sz="1800" dirty="0"/>
              <a:t>The Consolidation of Serfdom</a:t>
            </a:r>
          </a:p>
          <a:p>
            <a:pPr lvl="2"/>
            <a:r>
              <a:rPr lang="en-US" sz="1800" dirty="0"/>
              <a:t>Hereditary serfdom was established or reestablished in Poland, Russia, and Prussia.</a:t>
            </a:r>
          </a:p>
          <a:p>
            <a:pPr lvl="2"/>
            <a:r>
              <a:rPr lang="en-US" sz="1800" dirty="0"/>
              <a:t>Weak monarchs could not or would not withstand their powerful nobles’ revival of serfdom.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Rise of Austria and Prussia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Austria </a:t>
            </a:r>
            <a:r>
              <a:rPr lang="en-US" sz="1600" dirty="0"/>
              <a:t>and the Ottoman Turks</a:t>
            </a:r>
          </a:p>
          <a:p>
            <a:pPr lvl="1"/>
            <a:r>
              <a:rPr lang="en-US" dirty="0"/>
              <a:t>In Bohemia the Habsburgs crushed the mostly Protestant nobility, bringing in Catholic newcomers and binding local peasants to them (1618-1650).</a:t>
            </a:r>
          </a:p>
          <a:p>
            <a:pPr lvl="1"/>
            <a:r>
              <a:rPr lang="en-US" dirty="0"/>
              <a:t>In the culturally German core of Austria the Habsburgs centralized the government and created a standing army (mid-1600s).</a:t>
            </a:r>
          </a:p>
          <a:p>
            <a:pPr lvl="1"/>
            <a:r>
              <a:rPr lang="en-US" dirty="0"/>
              <a:t>The Ottomans reached the peak of their power under Suleiman the Magnificent (r. 1520–1566).</a:t>
            </a:r>
          </a:p>
          <a:p>
            <a:pPr lvl="1"/>
            <a:r>
              <a:rPr lang="en-US" dirty="0"/>
              <a:t>The Ottoman Empire was built on a very non-European conception of state and society.</a:t>
            </a:r>
          </a:p>
          <a:p>
            <a:pPr lvl="1"/>
            <a:r>
              <a:rPr lang="en-US" dirty="0"/>
              <a:t>The top ranks of the bureaucracy were staffed with the sultan’s slave corp.</a:t>
            </a:r>
          </a:p>
          <a:p>
            <a:pPr lvl="1"/>
            <a:r>
              <a:rPr lang="en-US" dirty="0"/>
              <a:t>The Ottomans were more tolerant of religious differences than Europeans were.</a:t>
            </a:r>
          </a:p>
          <a:p>
            <a:pPr lvl="1"/>
            <a:r>
              <a:rPr lang="en-US" dirty="0"/>
              <a:t>Non-Muslim minorities co-existed with the Muslim majority.</a:t>
            </a:r>
          </a:p>
          <a:p>
            <a:pPr lvl="1"/>
            <a:r>
              <a:rPr lang="en-US" dirty="0"/>
              <a:t>After the death of Suleiman, the empire fell into decay.</a:t>
            </a:r>
          </a:p>
          <a:p>
            <a:pPr lvl="1"/>
            <a:r>
              <a:rPr lang="en-US" dirty="0"/>
              <a:t>The Habsburgs defeated the Turkish siege of Vienna in 1683 and began increasing their territory at Ottoman expense.</a:t>
            </a:r>
          </a:p>
          <a:p>
            <a:pPr lvl="1"/>
            <a:r>
              <a:rPr lang="en-US" dirty="0"/>
              <a:t>The Hungarian nobility, many of them Protestants, continued to insist on their traditional rights and won Habsburg recognition of these in 1713.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6096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Rise of Austria and Prussia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421228"/>
            <a:ext cx="11029615" cy="36833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Prussia in the Seventeenth Century</a:t>
            </a:r>
          </a:p>
          <a:p>
            <a:pPr lvl="1"/>
            <a:r>
              <a:rPr lang="en-US" sz="2000" dirty="0"/>
              <a:t>The Hohenzollern family ruled the electorate of Brandenburg and Prussia.</a:t>
            </a:r>
          </a:p>
          <a:p>
            <a:pPr lvl="1"/>
            <a:r>
              <a:rPr lang="en-US" sz="2000" dirty="0"/>
              <a:t>The Thirty Years’ War weakened representative assemblies and allowed the Hohenzollerns to consolidate their rule.</a:t>
            </a:r>
          </a:p>
          <a:p>
            <a:pPr lvl="1"/>
            <a:r>
              <a:rPr lang="en-US" sz="2000" dirty="0"/>
              <a:t>Frederick William, the Great Elector (r. 1640-1688), employed military power and taxation to unify his Rhine holdings, Prussia, and Brandenburg into a strong state.</a:t>
            </a:r>
          </a:p>
          <a:p>
            <a:pPr marL="0" indent="0">
              <a:buNone/>
            </a:pPr>
            <a:r>
              <a:rPr lang="en-US" sz="2000" dirty="0"/>
              <a:t>The Consolidation of Prussian Absolutism</a:t>
            </a:r>
          </a:p>
          <a:p>
            <a:pPr lvl="1"/>
            <a:r>
              <a:rPr lang="en-US" sz="2000" dirty="0"/>
              <a:t>King Frederick William I (r. 1713-1740) encouraged Prussian militarism and created the most efficient army in Europe.</a:t>
            </a:r>
          </a:p>
          <a:p>
            <a:pPr lvl="1"/>
            <a:r>
              <a:rPr lang="en-US" sz="2000" dirty="0"/>
              <a:t>Frederick helped lay the foundations of a militaristic nation.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99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Development of 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Mongol Yoke and the Rise of Moscow</a:t>
            </a:r>
          </a:p>
          <a:p>
            <a:pPr lvl="1"/>
            <a:r>
              <a:rPr lang="en-US" sz="2400" dirty="0"/>
              <a:t>The Russian aristocracy (boyars) and a free peasantry made it difficult to strengthen the state.</a:t>
            </a:r>
          </a:p>
          <a:p>
            <a:pPr lvl="1"/>
            <a:r>
              <a:rPr lang="en-US" sz="2400" dirty="0"/>
              <a:t>The princes of Moscow served the Mongol invaders as officials.</a:t>
            </a:r>
          </a:p>
          <a:p>
            <a:pPr lvl="1"/>
            <a:r>
              <a:rPr lang="en-US" sz="2400" dirty="0"/>
              <a:t>Ivan III (r. 1462-1505) assumed the leadership of Orthodox Christianity and distributed conquered land to a new class of military servicemen.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46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Development of 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Tsar and People to 1689</a:t>
            </a:r>
          </a:p>
          <a:p>
            <a:pPr lvl="1"/>
            <a:r>
              <a:rPr lang="en-US" sz="2000" dirty="0"/>
              <a:t>Ivan </a:t>
            </a:r>
            <a:r>
              <a:rPr lang="en-US" sz="2000" dirty="0" smtClean="0"/>
              <a:t>IV (Terrible)  </a:t>
            </a:r>
            <a:r>
              <a:rPr lang="en-US" sz="2000" dirty="0"/>
              <a:t>fought wars against Mongol successor khanates in the east and Poland-Lithuania in the west.</a:t>
            </a:r>
          </a:p>
          <a:p>
            <a:pPr lvl="1"/>
            <a:r>
              <a:rPr lang="en-US" sz="2000" dirty="0"/>
              <a:t>He launched a reign of terror against the boyar nobility.</a:t>
            </a:r>
          </a:p>
          <a:p>
            <a:pPr lvl="1"/>
            <a:r>
              <a:rPr lang="en-US" sz="2000" dirty="0"/>
              <a:t>Increased pressure on the peasants to pay for his wars led to a breakdown of the Muscovite state after his death (the Time of Troubles, 1598-1613).</a:t>
            </a:r>
          </a:p>
          <a:p>
            <a:pPr lvl="1"/>
            <a:r>
              <a:rPr lang="en-US" sz="2000" dirty="0"/>
              <a:t>Michael Romanov was elected tsar by the nobility in 1613.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318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st.</a:t>
            </a:r>
            <a:r>
              <a:rPr lang="en-US" dirty="0"/>
              <a:t> basil's cathedral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2193011"/>
            <a:ext cx="5007606" cy="4006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975" y="2202286"/>
            <a:ext cx="6017782" cy="399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6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Development of 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Reforms of Peter the Great</a:t>
            </a:r>
          </a:p>
          <a:p>
            <a:pPr lvl="1"/>
            <a:r>
              <a:rPr lang="en-US" sz="2400" dirty="0"/>
              <a:t>Peter the Great sought to reform Russia to increase its military might.</a:t>
            </a:r>
          </a:p>
          <a:p>
            <a:pPr lvl="1"/>
            <a:r>
              <a:rPr lang="en-US" sz="2400" dirty="0"/>
              <a:t>He created Western-style schools to train technicians for the army.</a:t>
            </a:r>
          </a:p>
          <a:p>
            <a:pPr lvl="1"/>
            <a:r>
              <a:rPr lang="en-US" sz="2400" dirty="0"/>
              <a:t>He borrowed Western technology and hired Western advisers.</a:t>
            </a:r>
          </a:p>
          <a:p>
            <a:pPr lvl="1"/>
            <a:r>
              <a:rPr lang="en-US" sz="2400" dirty="0"/>
              <a:t>He modernized the army and made Russia a great power in Europe.</a:t>
            </a:r>
          </a:p>
          <a:p>
            <a:pPr lvl="1"/>
            <a:r>
              <a:rPr lang="en-US" sz="2400" dirty="0"/>
              <a:t>He increased the burden of serfdom to pay for Russia’s military power.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65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Absolutism and Baroque </a:t>
            </a: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4"/>
          </a:xfrm>
        </p:spPr>
        <p:txBody>
          <a:bodyPr>
            <a:noAutofit/>
          </a:bodyPr>
          <a:lstStyle/>
          <a:p>
            <a:pPr marL="324000" lvl="1" indent="0">
              <a:buNone/>
            </a:pPr>
            <a:r>
              <a:rPr lang="en-US" sz="1800" dirty="0" smtClean="0"/>
              <a:t>Palaces </a:t>
            </a:r>
            <a:r>
              <a:rPr lang="en-US" sz="1800" dirty="0"/>
              <a:t>and Power</a:t>
            </a:r>
          </a:p>
          <a:p>
            <a:pPr lvl="2"/>
            <a:r>
              <a:rPr lang="en-US" sz="1800" dirty="0"/>
              <a:t>Architecture reflected the image and power of monarchs.</a:t>
            </a:r>
          </a:p>
          <a:p>
            <a:pPr lvl="2"/>
            <a:r>
              <a:rPr lang="en-US" sz="1800" dirty="0"/>
              <a:t>The royal palace was the greatest expression of royal power.</a:t>
            </a:r>
          </a:p>
          <a:p>
            <a:pPr lvl="2"/>
            <a:r>
              <a:rPr lang="en-US" sz="1800" dirty="0"/>
              <a:t>Baroque was the dominant artistic style of the age of absolutism.</a:t>
            </a:r>
          </a:p>
          <a:p>
            <a:pPr marL="324000" lvl="1" indent="0">
              <a:buNone/>
            </a:pPr>
            <a:r>
              <a:rPr lang="en-US" sz="1800" dirty="0"/>
              <a:t>Royal Cities</a:t>
            </a:r>
          </a:p>
          <a:p>
            <a:pPr lvl="2"/>
            <a:r>
              <a:rPr lang="en-US" sz="1800" dirty="0"/>
              <a:t>Monarchs built new cities and expanded old ones to reflect their power and vision of the state.</a:t>
            </a:r>
          </a:p>
          <a:p>
            <a:pPr marL="324000" lvl="1" indent="0">
              <a:buNone/>
            </a:pPr>
            <a:r>
              <a:rPr lang="en-US" sz="1800" dirty="0"/>
              <a:t>The Growth of St. Petersburg</a:t>
            </a:r>
          </a:p>
          <a:p>
            <a:pPr lvl="2"/>
            <a:r>
              <a:rPr lang="en-US" sz="1800" dirty="0"/>
              <a:t>St. Petersburg is a good example of the ties among architecture, politics, and urban planning.</a:t>
            </a:r>
          </a:p>
          <a:p>
            <a:pPr lvl="2"/>
            <a:r>
              <a:rPr lang="en-US" sz="1800" dirty="0"/>
              <a:t>In 1702 Peter the Great began the task of building a new city.</a:t>
            </a:r>
          </a:p>
          <a:p>
            <a:pPr lvl="2"/>
            <a:r>
              <a:rPr lang="en-US" sz="1800" dirty="0"/>
              <a:t>The architectural ideas that informed the city matched Peter’s general political goals.</a:t>
            </a:r>
          </a:p>
          <a:p>
            <a:pPr lvl="2"/>
            <a:r>
              <a:rPr lang="en-US" sz="1800" dirty="0"/>
              <a:t>Peasants were forced to work on the construction of the city and nobles were ordered to build houses there.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1843</TotalTime>
  <Words>744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Wingdings 2</vt:lpstr>
      <vt:lpstr>Dividend</vt:lpstr>
      <vt:lpstr>Chapter 17</vt:lpstr>
      <vt:lpstr>Lords and Peasants in Eastern Europe</vt:lpstr>
      <vt:lpstr>The Rise of Austria and Prussia</vt:lpstr>
      <vt:lpstr>The Rise of Austria and Prussia</vt:lpstr>
      <vt:lpstr>The Development of Russia</vt:lpstr>
      <vt:lpstr>The Development of Russia</vt:lpstr>
      <vt:lpstr>st. basil's cathedral</vt:lpstr>
      <vt:lpstr>The Development of Russia</vt:lpstr>
      <vt:lpstr>Absolutism and Baroque Architecture</vt:lpstr>
      <vt:lpstr>Baroque Architecture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</dc:title>
  <dc:creator>AshleySchwarzbeck</dc:creator>
  <cp:lastModifiedBy>AshleySchwarzbeck</cp:lastModifiedBy>
  <cp:revision>4</cp:revision>
  <dcterms:created xsi:type="dcterms:W3CDTF">2015-01-06T12:48:00Z</dcterms:created>
  <dcterms:modified xsi:type="dcterms:W3CDTF">2015-01-07T19:31:26Z</dcterms:modified>
</cp:coreProperties>
</file>