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72" r:id="rId6"/>
    <p:sldId id="271" r:id="rId7"/>
    <p:sldId id="270" r:id="rId8"/>
    <p:sldId id="269" r:id="rId9"/>
    <p:sldId id="261" r:id="rId10"/>
    <p:sldId id="262" r:id="rId11"/>
    <p:sldId id="264" r:id="rId12"/>
    <p:sldId id="263" r:id="rId13"/>
    <p:sldId id="265" r:id="rId14"/>
    <p:sldId id="266" r:id="rId15"/>
    <p:sldId id="267" r:id="rId16"/>
    <p:sldId id="268" r:id="rId17"/>
    <p:sldId id="25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CB6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0" autoAdjust="0"/>
    <p:restoredTop sz="94660"/>
  </p:normalViewPr>
  <p:slideViewPr>
    <p:cSldViewPr>
      <p:cViewPr varScale="1">
        <p:scale>
          <a:sx n="69" d="100"/>
          <a:sy n="69" d="100"/>
        </p:scale>
        <p:origin x="-6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1201856-1FD1-4112-A25E-A574B3DE4751}" type="datetimeFigureOut">
              <a:rPr lang="en-US"/>
              <a:pPr>
                <a:defRPr/>
              </a:pPr>
              <a:t>3/5/2014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462861-BFC5-481C-846D-BAD855A9E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70571-5357-4EE8-B28E-A54E01AAC75E}" type="datetimeFigureOut">
              <a:rPr lang="en-US"/>
              <a:pPr>
                <a:defRPr/>
              </a:pPr>
              <a:t>3/5/2014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CE3CE-4EB9-4F97-A2FC-60395BB58C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306CE-55B9-4810-9A99-94C68940DFD5}" type="datetimeFigureOut">
              <a:rPr lang="en-US"/>
              <a:pPr>
                <a:defRPr/>
              </a:pPr>
              <a:t>3/5/2014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D3963-A94C-46D9-8526-7074E71EF5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725A8-A542-4554-8624-8DF5FDC23722}" type="datetimeFigureOut">
              <a:rPr lang="en-US"/>
              <a:pPr>
                <a:defRPr/>
              </a:pPr>
              <a:t>3/5/2014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547D5-F181-47CF-BBAC-F0A90615FD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3ADA6-8C7B-4B2B-91E8-A48941E2D17C}" type="datetimeFigureOut">
              <a:rPr lang="en-US"/>
              <a:pPr>
                <a:defRPr/>
              </a:pPr>
              <a:t>3/5/2014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CEE9A-9CB8-450F-80C6-D20B12ED70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0088D-132C-47BF-8BE8-BFE45A148134}" type="datetimeFigureOut">
              <a:rPr lang="en-US"/>
              <a:pPr>
                <a:defRPr/>
              </a:pPr>
              <a:t>3/5/2014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63AC9-DA84-4B51-918D-3D763BF823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33182-E107-487E-BC55-EE002C647CED}" type="datetimeFigureOut">
              <a:rPr lang="en-US"/>
              <a:pPr>
                <a:defRPr/>
              </a:pPr>
              <a:t>3/5/2014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94EF-3DE7-4E89-8518-04DCD50FDA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1209A-ED26-4665-BDB4-3115616CFA25}" type="datetimeFigureOut">
              <a:rPr lang="en-US"/>
              <a:pPr>
                <a:defRPr/>
              </a:pPr>
              <a:t>3/5/2014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2F49F-B364-4C65-B219-C782253EC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24EED-E4DE-4034-9773-E8718046F6BD}" type="datetimeFigureOut">
              <a:rPr lang="en-US"/>
              <a:pPr>
                <a:defRPr/>
              </a:pPr>
              <a:t>3/5/2014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1EF72-0248-49EE-9184-C03F3BE214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64846-862B-441F-90BA-E8228A7CCCDF}" type="datetimeFigureOut">
              <a:rPr lang="en-US"/>
              <a:pPr>
                <a:defRPr/>
              </a:pPr>
              <a:t>3/5/2014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84832-768E-44A3-86C8-1F5396C998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E88FD-DE0B-4DFD-BD08-C9FDF0100413}" type="datetimeFigureOut">
              <a:rPr lang="en-US"/>
              <a:pPr>
                <a:defRPr/>
              </a:pPr>
              <a:t>3/5/2014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62E6A-E142-456B-A8D8-7D2BA8B65B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1FA33-DCDC-482E-9082-160115F28747}" type="datetimeFigureOut">
              <a:rPr lang="en-US"/>
              <a:pPr>
                <a:defRPr/>
              </a:pPr>
              <a:t>3/5/2014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8DAED-EC08-4098-B4C7-5BC14984E9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C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BEA95E-1A6E-4C28-B619-A03E8BDE601E}" type="datetimeFigureOut">
              <a:rPr lang="en-US"/>
              <a:pPr>
                <a:defRPr/>
              </a:pPr>
              <a:t>3/5/2014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5E6F73-907D-4294-9DA2-7FA7888245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338" name="Picture 7"/>
          <p:cNvPicPr>
            <a:picLocks noChangeAspect="1" noChangeArrowheads="1"/>
          </p:cNvPicPr>
          <p:nvPr/>
        </p:nvPicPr>
        <p:blipFill>
          <a:blip r:embed="rId2">
            <a:lum bright="28000"/>
          </a:blip>
          <a:srcRect/>
          <a:stretch>
            <a:fillRect/>
          </a:stretch>
        </p:blipFill>
        <p:spPr bwMode="auto">
          <a:xfrm>
            <a:off x="-109538" y="0"/>
            <a:ext cx="3843338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8"/>
          <p:cNvPicPr>
            <a:picLocks noChangeAspect="1" noChangeArrowheads="1"/>
          </p:cNvPicPr>
          <p:nvPr/>
        </p:nvPicPr>
        <p:blipFill>
          <a:blip r:embed="rId3">
            <a:lum bright="28000"/>
          </a:blip>
          <a:srcRect/>
          <a:stretch>
            <a:fillRect/>
          </a:stretch>
        </p:blipFill>
        <p:spPr bwMode="auto">
          <a:xfrm>
            <a:off x="3043238" y="-30163"/>
            <a:ext cx="4195762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9"/>
          <p:cNvPicPr>
            <a:picLocks noChangeAspect="1" noChangeArrowheads="1"/>
          </p:cNvPicPr>
          <p:nvPr/>
        </p:nvPicPr>
        <p:blipFill>
          <a:blip r:embed="rId4">
            <a:lum bright="28000"/>
          </a:blip>
          <a:srcRect/>
          <a:stretch>
            <a:fillRect/>
          </a:stretch>
        </p:blipFill>
        <p:spPr bwMode="auto">
          <a:xfrm>
            <a:off x="3733800" y="3341688"/>
            <a:ext cx="4727575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5">
            <a:lum bright="28000"/>
          </a:blip>
          <a:srcRect/>
          <a:stretch>
            <a:fillRect/>
          </a:stretch>
        </p:blipFill>
        <p:spPr bwMode="auto">
          <a:xfrm>
            <a:off x="5778500" y="3352800"/>
            <a:ext cx="3365500" cy="53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6">
            <a:lum bright="28000"/>
          </a:blip>
          <a:srcRect/>
          <a:stretch>
            <a:fillRect/>
          </a:stretch>
        </p:blipFill>
        <p:spPr bwMode="auto">
          <a:xfrm>
            <a:off x="5875338" y="0"/>
            <a:ext cx="326866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7">
            <a:lum bright="28000"/>
          </a:blip>
          <a:srcRect/>
          <a:stretch>
            <a:fillRect/>
          </a:stretch>
        </p:blipFill>
        <p:spPr bwMode="auto">
          <a:xfrm>
            <a:off x="-381000" y="3352800"/>
            <a:ext cx="4114800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133600" y="1905000"/>
            <a:ext cx="5004383" cy="280076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European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Feudalism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4038600" cy="495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Nobles granted use of land if they </a:t>
            </a:r>
          </a:p>
          <a:p>
            <a:pPr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Swore loyalty to king</a:t>
            </a:r>
          </a:p>
          <a:p>
            <a:pPr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Gave military services to king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</a:t>
            </a:r>
            <a:r>
              <a:rPr lang="en-US" dirty="0" smtClean="0"/>
              <a:t>owerful vassal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Wealthy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Controlled Knights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	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t="18661" r="52448" b="55827"/>
          <a:stretch>
            <a:fillRect/>
          </a:stretch>
        </p:blipFill>
        <p:spPr bwMode="auto">
          <a:xfrm>
            <a:off x="4116388" y="0"/>
            <a:ext cx="5027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0"/>
            <a:ext cx="324159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Noble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6838"/>
            <a:ext cx="5029200" cy="695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800600" y="0"/>
            <a:ext cx="4343400" cy="1143000"/>
          </a:xfrm>
        </p:spPr>
        <p:txBody>
          <a:bodyPr/>
          <a:lstStyle/>
          <a:p>
            <a:r>
              <a:rPr lang="en-US" sz="5400" u="sng" smtClean="0"/>
              <a:t>Noblewoman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219200"/>
            <a:ext cx="4267200" cy="56388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Could inherit estates her husband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Held little property</a:t>
            </a:r>
          </a:p>
          <a:p>
            <a:pPr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Land passed  to sons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Could send knights to war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If husband was off fighting</a:t>
            </a:r>
          </a:p>
          <a:p>
            <a:pPr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Military commander</a:t>
            </a:r>
          </a:p>
          <a:p>
            <a:pPr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Warrior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Basic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4800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b="1" u="sng" dirty="0" smtClean="0"/>
              <a:t>Church Official</a:t>
            </a:r>
            <a:endParaRPr lang="en-US" sz="6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4724400" cy="5181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</a:t>
            </a:r>
            <a:r>
              <a:rPr lang="en-US" dirty="0" smtClean="0"/>
              <a:t>owerful vassal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Church was the bond among the divided social classes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Peasant families paid a tax of one-tenth of their income (</a:t>
            </a:r>
            <a:r>
              <a:rPr lang="en-US" b="1" dirty="0" smtClean="0"/>
              <a:t>tithe</a:t>
            </a:r>
            <a:r>
              <a:rPr lang="en-US" dirty="0" smtClean="0"/>
              <a:t>) to the church</a:t>
            </a:r>
            <a:endParaRPr lang="en-US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 l="50000" t="19376" r="5966" b="54874"/>
          <a:stretch>
            <a:fillRect/>
          </a:stretch>
        </p:blipFill>
        <p:spPr bwMode="auto">
          <a:xfrm>
            <a:off x="4803775" y="0"/>
            <a:ext cx="4340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Nobles were always fighting each other</a:t>
            </a:r>
          </a:p>
          <a:p>
            <a:pPr lvl="3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smtClean="0"/>
              <a:t>Needed skilled warriors to defend land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Pledged to defend land in exchanged for fiefs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Wealth from land allowed them to devote lives to war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Started training at age 7</a:t>
            </a:r>
          </a:p>
          <a:p>
            <a:pPr marL="1371600" lvl="3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1371600" lvl="3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1371600" lvl="3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t="47508" b="28172"/>
          <a:stretch>
            <a:fillRect/>
          </a:stretch>
        </p:blipFill>
        <p:spPr bwMode="auto">
          <a:xfrm>
            <a:off x="2209800" y="3733800"/>
            <a:ext cx="47545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14600" y="-228600"/>
            <a:ext cx="4168129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K</a:t>
            </a:r>
            <a:r>
              <a:rPr lang="en-US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night</a:t>
            </a:r>
            <a:endParaRPr 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4724400" cy="5791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 smtClean="0"/>
              <a:t>Worked land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 smtClean="0"/>
              <a:t>Cared for animals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 smtClean="0"/>
              <a:t>Maintained Estate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 smtClean="0"/>
              <a:t>Owed lord</a:t>
            </a:r>
          </a:p>
          <a:p>
            <a:pPr lvl="3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700" dirty="0" smtClean="0"/>
              <a:t>Several workdays a week</a:t>
            </a:r>
          </a:p>
          <a:p>
            <a:pPr lvl="3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700" dirty="0" smtClean="0"/>
              <a:t>Portion of grain produced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 smtClean="0"/>
              <a:t>Paid high taxes to live on land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 smtClean="0"/>
              <a:t>Most traveled no more than 25 miles from where they were born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t="72697"/>
          <a:stretch>
            <a:fillRect/>
          </a:stretch>
        </p:blipFill>
        <p:spPr bwMode="auto">
          <a:xfrm>
            <a:off x="4606925" y="838200"/>
            <a:ext cx="61880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38400" y="-304800"/>
            <a:ext cx="4356514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Peasant</a:t>
            </a:r>
            <a:endParaRPr lang="en-US" sz="9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5181600" cy="5029200"/>
          </a:xfrm>
        </p:spPr>
        <p:txBody>
          <a:bodyPr/>
          <a:lstStyle/>
          <a:p>
            <a:r>
              <a:rPr lang="en-US" smtClean="0"/>
              <a:t>Worked next to men in fields</a:t>
            </a:r>
          </a:p>
          <a:p>
            <a:endParaRPr lang="en-US" smtClean="0"/>
          </a:p>
          <a:p>
            <a:r>
              <a:rPr lang="en-US" smtClean="0"/>
              <a:t>Ran households and had children</a:t>
            </a:r>
          </a:p>
          <a:p>
            <a:endParaRPr lang="en-US" smtClean="0"/>
          </a:p>
          <a:p>
            <a:r>
              <a:rPr lang="en-US" smtClean="0"/>
              <a:t>Girls learned household skills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0"/>
            <a:ext cx="533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34958" y="0"/>
            <a:ext cx="259737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Peasant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Women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562600" cy="6858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People who couldn’t leave the place they were born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Not slaves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/>
              <a:t>Couldn’t be bought or sold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	- all labor produced belonged to lord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Lord provided </a:t>
            </a:r>
          </a:p>
          <a:p>
            <a:pPr lvl="3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Housing</a:t>
            </a:r>
          </a:p>
          <a:p>
            <a:pPr lvl="3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Farmland</a:t>
            </a:r>
          </a:p>
          <a:p>
            <a:pPr lvl="3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Protection from bandits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Created everything the lord needed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Most children didn’t survive till adulthood</a:t>
            </a:r>
            <a:endParaRPr lang="en-US" sz="28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371600"/>
            <a:ext cx="39814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248400" y="0"/>
            <a:ext cx="221406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Serf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-304800"/>
            <a:ext cx="42672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5257800" y="914400"/>
            <a:ext cx="175260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3" name="TextBox 7"/>
          <p:cNvSpPr txBox="1">
            <a:spLocks noChangeArrowheads="1"/>
          </p:cNvSpPr>
          <p:nvPr/>
        </p:nvSpPr>
        <p:spPr bwMode="auto">
          <a:xfrm>
            <a:off x="7010400" y="590550"/>
            <a:ext cx="1752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alibri" pitchFamily="34" charset="0"/>
              </a:rPr>
              <a:t>king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133600" y="2362200"/>
            <a:ext cx="91440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5" name="TextBox 11"/>
          <p:cNvSpPr txBox="1">
            <a:spLocks noChangeArrowheads="1"/>
          </p:cNvSpPr>
          <p:nvPr/>
        </p:nvSpPr>
        <p:spPr bwMode="auto">
          <a:xfrm>
            <a:off x="914400" y="1828800"/>
            <a:ext cx="16002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               </a:t>
            </a:r>
            <a:r>
              <a:rPr lang="en-US" sz="3200" b="1">
                <a:latin typeface="Calibri" pitchFamily="34" charset="0"/>
              </a:rPr>
              <a:t>Noble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019800" y="2259013"/>
            <a:ext cx="99060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7" name="TextBox 15"/>
          <p:cNvSpPr txBox="1">
            <a:spLocks noChangeArrowheads="1"/>
          </p:cNvSpPr>
          <p:nvPr/>
        </p:nvSpPr>
        <p:spPr bwMode="auto">
          <a:xfrm>
            <a:off x="6934200" y="2028825"/>
            <a:ext cx="2362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Church</a:t>
            </a:r>
          </a:p>
          <a:p>
            <a:r>
              <a:rPr lang="en-US" sz="2800" b="1">
                <a:latin typeface="Calibri" pitchFamily="34" charset="0"/>
              </a:rPr>
              <a:t>Official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134100" y="4191000"/>
            <a:ext cx="87630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9" name="TextBox 19"/>
          <p:cNvSpPr txBox="1">
            <a:spLocks noChangeArrowheads="1"/>
          </p:cNvSpPr>
          <p:nvPr/>
        </p:nvSpPr>
        <p:spPr bwMode="auto">
          <a:xfrm>
            <a:off x="7010400" y="3929063"/>
            <a:ext cx="2057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Knights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133600" y="5562600"/>
            <a:ext cx="83820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1" name="TextBox 24"/>
          <p:cNvSpPr txBox="1">
            <a:spLocks noChangeArrowheads="1"/>
          </p:cNvSpPr>
          <p:nvPr/>
        </p:nvSpPr>
        <p:spPr bwMode="auto">
          <a:xfrm>
            <a:off x="0" y="5334000"/>
            <a:ext cx="274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Peasants/Serfs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1"/>
          </p:nvPr>
        </p:nvSpPr>
        <p:spPr>
          <a:xfrm>
            <a:off x="403225" y="1219200"/>
            <a:ext cx="8382000" cy="11430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2400" smtClean="0"/>
              <a:t>Germanic invaders raided the western half of the Roman Empire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19600" y="1600200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58988" y="2095500"/>
            <a:ext cx="472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1. Constant fighting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19600" y="2555875"/>
            <a:ext cx="1588" cy="4159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52600" y="3013075"/>
            <a:ext cx="53340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cs typeface="+mn-cs"/>
              </a:rPr>
              <a:t>2. Disruptions in trade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600" dirty="0">
                <a:latin typeface="+mn-lt"/>
                <a:cs typeface="+mn-cs"/>
              </a:rPr>
              <a:t>Cities no longer economic centers</a:t>
            </a:r>
            <a:endParaRPr lang="en-US" sz="1600" dirty="0">
              <a:latin typeface="+mn-lt"/>
              <a:cs typeface="+mn-cs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430713" y="3721100"/>
            <a:ext cx="0" cy="4238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20950" y="4156075"/>
            <a:ext cx="4262438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cs typeface="+mn-cs"/>
              </a:rPr>
              <a:t>3. Downfall of cities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600" dirty="0">
                <a:latin typeface="+mn-lt"/>
                <a:cs typeface="+mn-cs"/>
              </a:rPr>
              <a:t>Governments collapsed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600" dirty="0">
                <a:latin typeface="+mn-lt"/>
                <a:cs typeface="+mn-cs"/>
              </a:rPr>
              <a:t>Nobles retreat to rural areas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448175" y="5099050"/>
            <a:ext cx="11113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0" y="58674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Calibri" pitchFamily="34" charset="0"/>
              </a:rPr>
              <a:t>URBAN</a:t>
            </a:r>
            <a:r>
              <a:rPr lang="en-US" sz="4400">
                <a:latin typeface="Calibri" pitchFamily="34" charset="0"/>
              </a:rPr>
              <a:t> people move to </a:t>
            </a:r>
            <a:r>
              <a:rPr lang="en-US" sz="4400" b="1">
                <a:latin typeface="Calibri" pitchFamily="34" charset="0"/>
              </a:rPr>
              <a:t>RURAL</a:t>
            </a:r>
            <a:r>
              <a:rPr lang="en-US" sz="4400">
                <a:latin typeface="Calibri" pitchFamily="34" charset="0"/>
              </a:rPr>
              <a:t> areas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5800" y="0"/>
            <a:ext cx="77471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What lead to FEUDALISM?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"/>
          <p:cNvSpPr txBox="1">
            <a:spLocks noChangeArrowheads="1"/>
          </p:cNvSpPr>
          <p:nvPr/>
        </p:nvSpPr>
        <p:spPr bwMode="auto">
          <a:xfrm>
            <a:off x="0" y="3048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consequences of population shift to rural areas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2025650"/>
            <a:ext cx="403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Calibri" pitchFamily="34" charset="0"/>
              </a:rPr>
              <a:t>literacy declined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1981200"/>
            <a:ext cx="49530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latin typeface="+mn-lt"/>
                <a:cs typeface="+mn-cs"/>
              </a:rPr>
              <a:t>l</a:t>
            </a:r>
            <a:r>
              <a:rPr lang="en-US" sz="3400" b="1" dirty="0">
                <a:latin typeface="+mn-lt"/>
                <a:cs typeface="+mn-cs"/>
              </a:rPr>
              <a:t>oss of common language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600" dirty="0">
                <a:latin typeface="+mn-lt"/>
                <a:cs typeface="+mn-cs"/>
              </a:rPr>
              <a:t>Germanic invaders mixed with the Romans</a:t>
            </a: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67200" y="3429000"/>
            <a:ext cx="4876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different languages evolved from Latin</a:t>
            </a:r>
          </a:p>
          <a:p>
            <a:pPr lvl="1">
              <a:buFontTx/>
              <a:buChar char="-"/>
            </a:pPr>
            <a:r>
              <a:rPr lang="en-US">
                <a:latin typeface="Calibri" pitchFamily="34" charset="0"/>
              </a:rPr>
              <a:t>French</a:t>
            </a:r>
          </a:p>
          <a:p>
            <a:pPr lvl="1">
              <a:buFontTx/>
              <a:buChar char="-"/>
            </a:pPr>
            <a:r>
              <a:rPr lang="en-US">
                <a:latin typeface="Calibri" pitchFamily="34" charset="0"/>
              </a:rPr>
              <a:t>Spanish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3124200" y="981075"/>
            <a:ext cx="1066800" cy="1000125"/>
          </a:xfrm>
          <a:prstGeom prst="straightConnector1">
            <a:avLst/>
          </a:prstGeom>
          <a:ln w="793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385" idx="2"/>
          </p:cNvCxnSpPr>
          <p:nvPr/>
        </p:nvCxnSpPr>
        <p:spPr>
          <a:xfrm rot="16200000" flipH="1">
            <a:off x="4590256" y="932657"/>
            <a:ext cx="954087" cy="990600"/>
          </a:xfrm>
          <a:prstGeom prst="straightConnector1">
            <a:avLst/>
          </a:prstGeom>
          <a:ln w="793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543050" y="4800600"/>
            <a:ext cx="6629400" cy="0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153400" y="4572000"/>
            <a:ext cx="0" cy="228600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0" idx="0"/>
          </p:cNvCxnSpPr>
          <p:nvPr/>
        </p:nvCxnSpPr>
        <p:spPr>
          <a:xfrm rot="5400000">
            <a:off x="4134643" y="5244307"/>
            <a:ext cx="919163" cy="31750"/>
          </a:xfrm>
          <a:prstGeom prst="straightConnector1">
            <a:avLst/>
          </a:prstGeom>
          <a:ln w="793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14400" y="5719763"/>
            <a:ext cx="7326313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  <a:cs typeface="+mn-cs"/>
              </a:rPr>
              <a:t>b</a:t>
            </a:r>
            <a:r>
              <a:rPr lang="en-US" sz="2800" b="1" dirty="0">
                <a:latin typeface="+mn-lt"/>
                <a:cs typeface="+mn-cs"/>
              </a:rPr>
              <a:t>reakup of unified empire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  <a:cs typeface="+mn-cs"/>
              </a:rPr>
              <a:t>k</a:t>
            </a:r>
            <a:r>
              <a:rPr lang="en-US" sz="2000" dirty="0">
                <a:latin typeface="+mn-lt"/>
                <a:cs typeface="+mn-cs"/>
              </a:rPr>
              <a:t>ings couldn’t defend lands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  <a:cs typeface="+mn-cs"/>
              </a:rPr>
              <a:t>people loyal to local leaders with armies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3429000"/>
            <a:ext cx="388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only way to be educated was through Catholic Church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1409701" y="3009900"/>
            <a:ext cx="838200" cy="3175"/>
          </a:xfrm>
          <a:prstGeom prst="straightConnector1">
            <a:avLst/>
          </a:prstGeom>
          <a:ln w="793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6325394" y="3275806"/>
            <a:ext cx="609600" cy="1588"/>
          </a:xfrm>
          <a:prstGeom prst="straightConnector1">
            <a:avLst/>
          </a:prstGeom>
          <a:ln w="793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524000" y="4572000"/>
            <a:ext cx="0" cy="228600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30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0" y="381000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REMEMBER: </a:t>
            </a:r>
          </a:p>
          <a:p>
            <a:r>
              <a:rPr lang="en-US" sz="2800">
                <a:latin typeface="Calibri" pitchFamily="34" charset="0"/>
              </a:rPr>
              <a:t>the feudal system was based on </a:t>
            </a:r>
            <a:r>
              <a:rPr lang="en-US" sz="3600" b="1">
                <a:latin typeface="Calibri" pitchFamily="34" charset="0"/>
              </a:rPr>
              <a:t>rights</a:t>
            </a:r>
            <a:r>
              <a:rPr lang="en-US" sz="2800">
                <a:latin typeface="Calibri" pitchFamily="34" charset="0"/>
              </a:rPr>
              <a:t> and </a:t>
            </a:r>
            <a:r>
              <a:rPr lang="en-US" sz="3600" b="1">
                <a:latin typeface="Calibri" pitchFamily="34" charset="0"/>
              </a:rPr>
              <a:t>obligations</a:t>
            </a:r>
          </a:p>
          <a:p>
            <a:endParaRPr lang="en-US" sz="2400">
              <a:latin typeface="Calibri" pitchFamily="34" charset="0"/>
            </a:endParaRPr>
          </a:p>
          <a:p>
            <a:endParaRPr lang="en-US" sz="2400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2971800"/>
            <a:ext cx="9009063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u="sng">
                <a:latin typeface="Calibri" pitchFamily="34" charset="0"/>
              </a:rPr>
              <a:t>Lord</a:t>
            </a:r>
            <a:r>
              <a:rPr lang="en-US" sz="4400" b="1">
                <a:latin typeface="Calibri" pitchFamily="34" charset="0"/>
              </a:rPr>
              <a:t>-</a:t>
            </a:r>
            <a:r>
              <a:rPr lang="en-US" sz="2400">
                <a:latin typeface="Calibri" pitchFamily="34" charset="0"/>
              </a:rPr>
              <a:t> </a:t>
            </a:r>
            <a:r>
              <a:rPr lang="en-US" sz="3200">
                <a:latin typeface="Calibri" pitchFamily="34" charset="0"/>
              </a:rPr>
              <a:t>the landowner, he gave permission for people 	    to use his land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87538" y="4419600"/>
            <a:ext cx="72564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u="sng">
                <a:latin typeface="Calibri" pitchFamily="34" charset="0"/>
              </a:rPr>
              <a:t>Vassal</a:t>
            </a:r>
            <a:r>
              <a:rPr lang="en-US" sz="4400" b="1">
                <a:latin typeface="Calibri" pitchFamily="34" charset="0"/>
              </a:rPr>
              <a:t>-</a:t>
            </a:r>
            <a:r>
              <a:rPr lang="en-US" sz="2400">
                <a:latin typeface="Calibri" pitchFamily="34" charset="0"/>
              </a:rPr>
              <a:t> </a:t>
            </a:r>
            <a:r>
              <a:rPr lang="en-US" sz="3200">
                <a:latin typeface="Calibri" pitchFamily="34" charset="0"/>
              </a:rPr>
              <a:t>the person using the land</a:t>
            </a:r>
            <a:endParaRPr lang="en-US" sz="3200" u="sng"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1828800"/>
            <a:ext cx="90090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u="sng">
                <a:latin typeface="Calibri" pitchFamily="34" charset="0"/>
              </a:rPr>
              <a:t>Fief</a:t>
            </a:r>
            <a:r>
              <a:rPr lang="en-US" sz="4400" b="1">
                <a:latin typeface="Calibri" pitchFamily="34" charset="0"/>
              </a:rPr>
              <a:t>-</a:t>
            </a:r>
            <a:r>
              <a:rPr lang="en-US" sz="2400">
                <a:latin typeface="Calibri" pitchFamily="34" charset="0"/>
              </a:rPr>
              <a:t> </a:t>
            </a:r>
            <a:r>
              <a:rPr lang="en-US" sz="3200">
                <a:latin typeface="Calibri" pitchFamily="34" charset="0"/>
              </a:rPr>
              <a:t>granted land</a:t>
            </a:r>
            <a:endParaRPr lang="en-US" sz="3200" u="sng"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68738" y="5638800"/>
            <a:ext cx="52752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u="sng">
                <a:latin typeface="Calibri" pitchFamily="34" charset="0"/>
              </a:rPr>
              <a:t>Manor</a:t>
            </a:r>
            <a:r>
              <a:rPr lang="en-US" sz="4400" b="1">
                <a:latin typeface="Calibri" pitchFamily="34" charset="0"/>
              </a:rPr>
              <a:t>-</a:t>
            </a:r>
            <a:r>
              <a:rPr lang="en-US">
                <a:latin typeface="Calibri" pitchFamily="34" charset="0"/>
              </a:rPr>
              <a:t> </a:t>
            </a:r>
            <a:r>
              <a:rPr lang="en-US" sz="3200">
                <a:latin typeface="Calibri" pitchFamily="34" charset="0"/>
              </a:rPr>
              <a:t>the lord’s estate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members.fortunecity.com/bigrayrocks/3rd4thQuarterAlltestquestions_files/image0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go.hrw.com/venus_images/0377MC1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gossamerstrands.com/Hist100/100images/medievalmanor-displ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>
            <a:off x="381000" y="304800"/>
            <a:ext cx="8610600" cy="6324600"/>
          </a:xfrm>
          <a:prstGeom prst="triangle">
            <a:avLst>
              <a:gd name="adj" fmla="val 47876"/>
            </a:avLst>
          </a:prstGeom>
          <a:noFill/>
          <a:ln w="508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14400" y="5715000"/>
            <a:ext cx="746760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52600" y="4419600"/>
            <a:ext cx="5562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67000" y="3124200"/>
            <a:ext cx="38100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81400" y="1676400"/>
            <a:ext cx="1905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0"/>
          <p:cNvSpPr txBox="1">
            <a:spLocks noChangeArrowheads="1"/>
          </p:cNvSpPr>
          <p:nvPr/>
        </p:nvSpPr>
        <p:spPr bwMode="auto">
          <a:xfrm>
            <a:off x="3733800" y="914400"/>
            <a:ext cx="1600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Calibri" pitchFamily="34" charset="0"/>
              </a:rPr>
              <a:t>King</a:t>
            </a:r>
          </a:p>
        </p:txBody>
      </p:sp>
      <p:sp>
        <p:nvSpPr>
          <p:cNvPr id="21513" name="TextBox 1023"/>
          <p:cNvSpPr txBox="1">
            <a:spLocks noChangeArrowheads="1"/>
          </p:cNvSpPr>
          <p:nvPr/>
        </p:nvSpPr>
        <p:spPr bwMode="auto">
          <a:xfrm>
            <a:off x="2667000" y="1600200"/>
            <a:ext cx="3733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7030A0"/>
                </a:solidFill>
                <a:latin typeface="Calibri" pitchFamily="34" charset="0"/>
              </a:rPr>
              <a:t>Nobles </a:t>
            </a:r>
          </a:p>
          <a:p>
            <a:pPr algn="ctr"/>
            <a:r>
              <a:rPr lang="en-US" sz="3200">
                <a:solidFill>
                  <a:srgbClr val="7030A0"/>
                </a:solidFill>
                <a:latin typeface="Calibri" pitchFamily="34" charset="0"/>
              </a:rPr>
              <a:t>&amp;</a:t>
            </a:r>
          </a:p>
          <a:p>
            <a:pPr algn="ctr"/>
            <a:r>
              <a:rPr lang="en-US" sz="3200">
                <a:solidFill>
                  <a:srgbClr val="7030A0"/>
                </a:solidFill>
                <a:latin typeface="Calibri" pitchFamily="34" charset="0"/>
              </a:rPr>
              <a:t>Church Officials</a:t>
            </a:r>
          </a:p>
        </p:txBody>
      </p:sp>
      <p:sp>
        <p:nvSpPr>
          <p:cNvPr id="21514" name="TextBox 1024"/>
          <p:cNvSpPr txBox="1">
            <a:spLocks noChangeArrowheads="1"/>
          </p:cNvSpPr>
          <p:nvPr/>
        </p:nvSpPr>
        <p:spPr bwMode="auto">
          <a:xfrm>
            <a:off x="2667000" y="3352800"/>
            <a:ext cx="3810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>
                <a:solidFill>
                  <a:srgbClr val="002060"/>
                </a:solidFill>
                <a:latin typeface="Calibri" pitchFamily="34" charset="0"/>
              </a:rPr>
              <a:t>Knights</a:t>
            </a:r>
          </a:p>
        </p:txBody>
      </p:sp>
      <p:sp>
        <p:nvSpPr>
          <p:cNvPr id="21515" name="TextBox 1026"/>
          <p:cNvSpPr txBox="1">
            <a:spLocks noChangeArrowheads="1"/>
          </p:cNvSpPr>
          <p:nvPr/>
        </p:nvSpPr>
        <p:spPr bwMode="auto">
          <a:xfrm>
            <a:off x="2095500" y="4648200"/>
            <a:ext cx="4953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rgbClr val="FFC000"/>
                </a:solidFill>
                <a:latin typeface="Calibri" pitchFamily="34" charset="0"/>
              </a:rPr>
              <a:t>Peasants</a:t>
            </a:r>
            <a:r>
              <a:rPr lang="en-US">
                <a:latin typeface="Calibri" pitchFamily="34" charset="0"/>
              </a:rPr>
              <a:t> </a:t>
            </a:r>
          </a:p>
        </p:txBody>
      </p:sp>
      <p:sp>
        <p:nvSpPr>
          <p:cNvPr id="21516" name="TextBox 1027"/>
          <p:cNvSpPr txBox="1">
            <a:spLocks noChangeArrowheads="1"/>
          </p:cNvSpPr>
          <p:nvPr/>
        </p:nvSpPr>
        <p:spPr bwMode="auto">
          <a:xfrm>
            <a:off x="2419350" y="5572125"/>
            <a:ext cx="42291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>
                <a:solidFill>
                  <a:srgbClr val="FFFF00"/>
                </a:solidFill>
                <a:latin typeface="Calibri" pitchFamily="34" charset="0"/>
              </a:rPr>
              <a:t>Serfs</a:t>
            </a:r>
            <a:r>
              <a:rPr lang="en-US" sz="24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land legally belonged to the king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b="81404"/>
          <a:stretch>
            <a:fillRect/>
          </a:stretch>
        </p:blipFill>
        <p:spPr bwMode="auto">
          <a:xfrm>
            <a:off x="0" y="2263775"/>
            <a:ext cx="914400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76600" y="0"/>
            <a:ext cx="2430474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King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346</Words>
  <Application>Microsoft Office PowerPoint</Application>
  <PresentationFormat>On-screen Show (4:3)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Arial</vt:lpstr>
      <vt:lpstr>Wingdings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Noblewoman</vt:lpstr>
      <vt:lpstr>Church Official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Olson</dc:creator>
  <cp:lastModifiedBy>beseya</cp:lastModifiedBy>
  <cp:revision>48</cp:revision>
  <cp:lastPrinted>2010-11-28T23:06:16Z</cp:lastPrinted>
  <dcterms:created xsi:type="dcterms:W3CDTF">2010-11-28T17:48:39Z</dcterms:created>
  <dcterms:modified xsi:type="dcterms:W3CDTF">2014-03-05T15:28:51Z</dcterms:modified>
</cp:coreProperties>
</file>