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3/8/2015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3/8/2015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3/8/2015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3/8/2015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3/8/2015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3/8/2015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3/8/2015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3/8/2015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3/8/2015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3/8/2015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3/8/2015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3/8/2015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b="1" dirty="0" smtClean="0"/>
              <a:t>Life </a:t>
            </a:r>
            <a:r>
              <a:rPr lang="en-US" sz="6600" b="1" dirty="0"/>
              <a:t>in the Emerging Urban Society in the Nineteenth Century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Chapter 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991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Industry and the Growth of Cities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Since </a:t>
            </a:r>
            <a:r>
              <a:rPr lang="en-US" dirty="0"/>
              <a:t>the Middle Ages, European cities had been centers of government, culture, and large-scale commerce.</a:t>
            </a:r>
          </a:p>
          <a:p>
            <a:pPr lvl="1"/>
            <a:r>
              <a:rPr lang="en-US" dirty="0"/>
              <a:t>Cities were also crowded, dirty, and unhealthy.</a:t>
            </a:r>
          </a:p>
          <a:p>
            <a:pPr lvl="1"/>
            <a:r>
              <a:rPr lang="en-US" dirty="0"/>
              <a:t>The challenge of urban growth was felt first and most acutely in Britain.</a:t>
            </a:r>
          </a:p>
          <a:p>
            <a:pPr lvl="1"/>
            <a:r>
              <a:rPr lang="en-US" dirty="0"/>
              <a:t>In the 1820s and 1830s, people in France and Britain began to worry about the condition of their cities.</a:t>
            </a:r>
          </a:p>
          <a:p>
            <a:pPr lvl="1"/>
            <a:r>
              <a:rPr lang="en-US" dirty="0"/>
              <a:t>Rapid urbanization without any public transportation worsened already poor living conditions in cities in the nineteenth century.</a:t>
            </a:r>
          </a:p>
          <a:p>
            <a:pPr lvl="1"/>
            <a:r>
              <a:rPr lang="en-US" dirty="0"/>
              <a:t>Government was slow to improve sanitation and building codes.</a:t>
            </a:r>
          </a:p>
          <a:p>
            <a:pPr lvl="1"/>
            <a:r>
              <a:rPr lang="en-US" dirty="0"/>
              <a:t>Ignorance and the legacy of rural housing conditions played a key role in shaping urban living conditions.</a:t>
            </a:r>
          </a:p>
        </p:txBody>
      </p:sp>
    </p:spTree>
    <p:extLst>
      <p:ext uri="{BB962C8B-B14F-4D97-AF65-F5344CB8AC3E}">
        <p14:creationId xmlns:p14="http://schemas.microsoft.com/office/powerpoint/2010/main" val="1332088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Health and the Bacterial Revolution.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Advances in public health, urban planning, and urban transport ameliorated these conditions by 1900.</a:t>
            </a:r>
          </a:p>
          <a:p>
            <a:r>
              <a:rPr lang="en-US" dirty="0"/>
              <a:t>Edwin Chadwick in England advocated improved sewage systems.</a:t>
            </a:r>
          </a:p>
          <a:p>
            <a:r>
              <a:rPr lang="en-US" dirty="0"/>
              <a:t>The miasmatic theory of disease held that people contract disease through exposure to the bad odors of decay and </a:t>
            </a:r>
            <a:r>
              <a:rPr lang="en-US" dirty="0" err="1"/>
              <a:t>putrification</a:t>
            </a:r>
            <a:r>
              <a:rPr lang="en-US" dirty="0"/>
              <a:t>.</a:t>
            </a:r>
          </a:p>
          <a:p>
            <a:r>
              <a:rPr lang="en-US" dirty="0"/>
              <a:t>Louis Pasteur in France discovered that bacteria caused disease (1860s).</a:t>
            </a:r>
          </a:p>
          <a:p>
            <a:r>
              <a:rPr lang="en-US" dirty="0"/>
              <a:t>Building on the germ theory of disease, Joseph Lister developed new methods for fighting infections among surgical patients.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3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Urban Planning and Public </a:t>
            </a:r>
            <a:r>
              <a:rPr lang="en-US" dirty="0" smtClean="0"/>
              <a:t>Transportation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Paris and other European cities, urban planners demolished buildings and medieval walls to create wide boulevards and public parks.</a:t>
            </a:r>
          </a:p>
          <a:p>
            <a:r>
              <a:rPr lang="en-US" dirty="0"/>
              <a:t>Baron Haussmann (1809–1884) played a lead role in the reshaping of Paris.</a:t>
            </a:r>
          </a:p>
          <a:p>
            <a:r>
              <a:rPr lang="en-US" dirty="0"/>
              <a:t>Mass public transport, including electric streetcars, enabled city dwellers to live further from the city center, relieving overcrowding.</a:t>
            </a:r>
          </a:p>
        </p:txBody>
      </p:sp>
    </p:spTree>
    <p:extLst>
      <p:ext uri="{BB962C8B-B14F-4D97-AF65-F5344CB8AC3E}">
        <p14:creationId xmlns:p14="http://schemas.microsoft.com/office/powerpoint/2010/main" val="2602034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Rich and Poor and Those in Between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Social Structure</a:t>
            </a:r>
          </a:p>
          <a:p>
            <a:pPr lvl="1"/>
            <a:r>
              <a:rPr lang="en-US" dirty="0"/>
              <a:t>Real wages rose sharply over the course of the nineteenth century.</a:t>
            </a:r>
          </a:p>
          <a:p>
            <a:pPr lvl="1"/>
            <a:r>
              <a:rPr lang="en-US" dirty="0"/>
              <a:t>Wealth was distributed very unevenly throughout Europe.</a:t>
            </a:r>
          </a:p>
          <a:p>
            <a:pPr lvl="1"/>
            <a:r>
              <a:rPr lang="en-US" dirty="0"/>
              <a:t>Only 20 percent of the population was middle class or wealthy.</a:t>
            </a:r>
          </a:p>
          <a:p>
            <a:pPr lvl="1"/>
            <a:r>
              <a:rPr lang="en-US" dirty="0"/>
              <a:t>The gap between rich and poor endured, in part, because industrial and urban development made society more diverse and less unified.</a:t>
            </a:r>
          </a:p>
          <a:p>
            <a:pPr marL="0" indent="0">
              <a:buNone/>
            </a:pPr>
            <a:r>
              <a:rPr lang="en-US" dirty="0"/>
              <a:t>The Middle Classes</a:t>
            </a:r>
          </a:p>
          <a:p>
            <a:pPr lvl="1"/>
            <a:r>
              <a:rPr lang="en-US" dirty="0"/>
              <a:t>The urban middle class was diverse.</a:t>
            </a:r>
          </a:p>
          <a:p>
            <a:pPr lvl="1"/>
            <a:r>
              <a:rPr lang="en-US" dirty="0"/>
              <a:t>The upper middle class included the most successful industrialists, bankers, and merchants. Increasingly, it merged with the aristocracy.</a:t>
            </a:r>
          </a:p>
          <a:p>
            <a:pPr lvl="1"/>
            <a:r>
              <a:rPr lang="en-US" dirty="0"/>
              <a:t>Middle ranks included doctors, lawyers, and moderately successful bankers and industrialists.</a:t>
            </a:r>
          </a:p>
          <a:p>
            <a:pPr lvl="1"/>
            <a:r>
              <a:rPr lang="en-US" dirty="0"/>
              <a:t>The lower middle class included small business owners, salespeople, store managers, clerks, and other white-collar employees.</a:t>
            </a:r>
          </a:p>
        </p:txBody>
      </p:sp>
    </p:spTree>
    <p:extLst>
      <p:ext uri="{BB962C8B-B14F-4D97-AF65-F5344CB8AC3E}">
        <p14:creationId xmlns:p14="http://schemas.microsoft.com/office/powerpoint/2010/main" val="3586654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Working </a:t>
            </a:r>
            <a:r>
              <a:rPr lang="en-US" dirty="0" smtClean="0"/>
              <a:t>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Skilled </a:t>
            </a:r>
            <a:r>
              <a:rPr lang="en-US" dirty="0"/>
              <a:t>workers lived very different lives from the semiskilled and unskilled.</a:t>
            </a:r>
          </a:p>
          <a:p>
            <a:r>
              <a:rPr lang="en-US" dirty="0"/>
              <a:t>The top 15 percent of the working class became a labor aristocracy.</a:t>
            </a:r>
          </a:p>
          <a:p>
            <a:r>
              <a:rPr lang="en-US" dirty="0"/>
              <a:t>Skilled workers’ income approached that of the lower middle classes.</a:t>
            </a:r>
          </a:p>
          <a:p>
            <a:r>
              <a:rPr lang="en-US" dirty="0"/>
              <a:t>Skilled workers tended to embrace the middle-class moral code.</a:t>
            </a:r>
          </a:p>
          <a:p>
            <a:r>
              <a:rPr lang="en-US" dirty="0"/>
              <a:t>Semiskilled and unskilled workers included many different occupations, from carpenters and bricklayers to longshoremen, street vendors, and domestic servants.</a:t>
            </a:r>
          </a:p>
          <a:p>
            <a:r>
              <a:rPr lang="en-US" dirty="0"/>
              <a:t>Domestic servants were one of the largest components of the unskilled labor force.</a:t>
            </a:r>
          </a:p>
          <a:p>
            <a:r>
              <a:rPr lang="en-US" dirty="0"/>
              <a:t>Domestic service served as a transition to urban life for many rural women.</a:t>
            </a:r>
          </a:p>
          <a:p>
            <a:pPr marL="0" indent="0">
              <a:buNone/>
            </a:pPr>
            <a:r>
              <a:rPr lang="en-US" dirty="0"/>
              <a:t>Working-Class Leisure and Religion</a:t>
            </a:r>
          </a:p>
          <a:p>
            <a:pPr lvl="1"/>
            <a:r>
              <a:rPr lang="en-US" dirty="0"/>
              <a:t>Working-class leisure included drinking in taverns; watching sports, especially racing and soccer; and attending music hall performances.</a:t>
            </a:r>
          </a:p>
          <a:p>
            <a:pPr lvl="1"/>
            <a:r>
              <a:rPr lang="en-US" dirty="0"/>
              <a:t>Working-class church attendance declined in the nineteenth century.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1863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5</TotalTime>
  <Words>546</Words>
  <Application>Microsoft Office PowerPoint</Application>
  <PresentationFormat>Widescreen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Rockwell</vt:lpstr>
      <vt:lpstr>Rockwell Condensed</vt:lpstr>
      <vt:lpstr>Wingdings</vt:lpstr>
      <vt:lpstr>Wood Type</vt:lpstr>
      <vt:lpstr>Life in the Emerging Urban Society in the Nineteenth Century</vt:lpstr>
      <vt:lpstr>Industry and the Growth of Cities</vt:lpstr>
      <vt:lpstr>Public Health and the Bacterial Revolution.</vt:lpstr>
      <vt:lpstr>Urban Planning and Public Transportation</vt:lpstr>
      <vt:lpstr>Rich and Poor and Those in Between</vt:lpstr>
      <vt:lpstr>The Working Classes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in the Emerging Urban Society in the Nineteenth Century</dc:title>
  <dc:creator>AshleySchwarzbeck</dc:creator>
  <cp:lastModifiedBy>AshleySchwarzbeck</cp:lastModifiedBy>
  <cp:revision>1</cp:revision>
  <dcterms:created xsi:type="dcterms:W3CDTF">2015-03-08T23:16:33Z</dcterms:created>
  <dcterms:modified xsi:type="dcterms:W3CDTF">2015-03-08T23:22:24Z</dcterms:modified>
</cp:coreProperties>
</file>