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7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Age of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Chapter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Search for </a:t>
            </a:r>
            <a:r>
              <a:rPr lang="en-US" dirty="0" smtClean="0"/>
              <a:t>Political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Germany </a:t>
            </a:r>
            <a:r>
              <a:rPr lang="en-US" sz="2400" b="1" u="sng" dirty="0"/>
              <a:t>and the Western Powers</a:t>
            </a:r>
          </a:p>
          <a:p>
            <a:pPr lvl="1"/>
            <a:r>
              <a:rPr lang="en-US" sz="2400" dirty="0"/>
              <a:t>After Versailles the British were ready for conciliation with Germany, while the French took a hard line.</a:t>
            </a:r>
          </a:p>
          <a:p>
            <a:pPr lvl="1"/>
            <a:r>
              <a:rPr lang="en-US" sz="2400" dirty="0"/>
              <a:t>In April 1921 the Allied reparations commission ordered Germany to pay huge reparations.</a:t>
            </a:r>
          </a:p>
          <a:p>
            <a:pPr lvl="1"/>
            <a:r>
              <a:rPr lang="en-US" sz="2400" dirty="0"/>
              <a:t>In 1922 the German (Weimar) Republic refused to pay, prompting Franco-Belgian occupation of the Ruhr. As the German government printed money to pay striking Ruhr workers unemployment benefits, runaway inflation destroyed the savings of retirees and the middle class.</a:t>
            </a:r>
          </a:p>
          <a:p>
            <a:pPr lvl="1"/>
            <a:r>
              <a:rPr lang="en-US" sz="2400" dirty="0"/>
              <a:t>The Dawes Plan stabilized the situation, cutting reparations and providing private American loans to pay for what remained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6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Search for </a:t>
            </a:r>
            <a:r>
              <a:rPr lang="en-US" dirty="0" smtClean="0"/>
              <a:t>Political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Hope </a:t>
            </a:r>
            <a:r>
              <a:rPr lang="en-US" sz="2800" b="1" u="sng" dirty="0"/>
              <a:t>in Foreign Affairs, 1924–1929</a:t>
            </a:r>
          </a:p>
          <a:p>
            <a:pPr lvl="1"/>
            <a:r>
              <a:rPr lang="en-US" sz="2800" dirty="0"/>
              <a:t>Agreements signed among European nations at Locarno, Switzerland, in 1925 gave Europeans a sense of growing international security.</a:t>
            </a:r>
          </a:p>
          <a:p>
            <a:pPr marL="0" indent="0">
              <a:buNone/>
            </a:pPr>
            <a:r>
              <a:rPr lang="en-US" sz="2800" b="1" u="sng" dirty="0"/>
              <a:t>Hope in Democratic Government</a:t>
            </a:r>
          </a:p>
          <a:p>
            <a:pPr lvl="1"/>
            <a:r>
              <a:rPr lang="en-US" sz="2800" dirty="0"/>
              <a:t>After 1923, democracy seemed to take root in Weimar Germany.</a:t>
            </a:r>
          </a:p>
          <a:p>
            <a:pPr lvl="1"/>
            <a:r>
              <a:rPr lang="en-US" sz="2800" dirty="0"/>
              <a:t>In Britain, the rise of the </a:t>
            </a:r>
            <a:r>
              <a:rPr lang="en-US" sz="2800" dirty="0" err="1"/>
              <a:t>Labour</a:t>
            </a:r>
            <a:r>
              <a:rPr lang="en-US" sz="2800" dirty="0"/>
              <a:t> party and passage of welfare measures guaranteed social peace and maintained relative equality among the classes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85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1" y="284176"/>
            <a:ext cx="10201388" cy="1508760"/>
          </a:xfrm>
        </p:spPr>
        <p:txBody>
          <a:bodyPr/>
          <a:lstStyle/>
          <a:p>
            <a:r>
              <a:rPr lang="en-US" dirty="0"/>
              <a:t>The Great Depression, </a:t>
            </a:r>
            <a:r>
              <a:rPr lang="en-US" dirty="0" smtClean="0"/>
              <a:t>1929-1939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2011680"/>
            <a:ext cx="10470524" cy="4206240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Economic Crisis</a:t>
            </a:r>
          </a:p>
          <a:p>
            <a:pPr lvl="2"/>
            <a:r>
              <a:rPr lang="en-US" sz="2400" dirty="0"/>
              <a:t>In the late 1920s, American investment in the stock market boomed as direct investment in factories, farms, equipment, and so on fell.</a:t>
            </a:r>
          </a:p>
          <a:p>
            <a:pPr lvl="2"/>
            <a:r>
              <a:rPr lang="en-US" sz="2400" dirty="0"/>
              <a:t>Much of the stock market investment was “on margin”; that is, bought with loans. As the stock market began to fall in October 1929, investors began a mass sell-off which caused the market to collapse.</a:t>
            </a:r>
          </a:p>
          <a:p>
            <a:pPr lvl="2"/>
            <a:r>
              <a:rPr lang="en-US" sz="2400" dirty="0"/>
              <a:t>Recall of private loans by American banks caused the world banking system to fall apart.</a:t>
            </a:r>
          </a:p>
          <a:p>
            <a:pPr lvl="2"/>
            <a:r>
              <a:rPr lang="en-US" sz="2400" dirty="0"/>
              <a:t>The financial crisis caused world production of goods to fall by more than one-third between 1929 and 1933.</a:t>
            </a:r>
          </a:p>
          <a:p>
            <a:pPr lvl="2"/>
            <a:r>
              <a:rPr lang="en-US" sz="2400" dirty="0"/>
              <a:t>Traditional economic theory did not recognize that government deficit spending to stimulate the economy was a possible solution in this situation.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4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06" y="284176"/>
            <a:ext cx="10031370" cy="1508760"/>
          </a:xfrm>
        </p:spPr>
        <p:txBody>
          <a:bodyPr/>
          <a:lstStyle/>
          <a:p>
            <a:r>
              <a:rPr lang="en-US" dirty="0"/>
              <a:t>The Great Depression, </a:t>
            </a:r>
            <a:r>
              <a:rPr lang="en-US" dirty="0" smtClean="0"/>
              <a:t>1929-1939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2011679"/>
            <a:ext cx="9995326" cy="4698213"/>
          </a:xfrm>
        </p:spPr>
        <p:txBody>
          <a:bodyPr>
            <a:normAutofit fontScale="92500" lnSpcReduction="20000"/>
          </a:bodyPr>
          <a:lstStyle/>
          <a:p>
            <a:pPr marL="228600" lvl="1" indent="0">
              <a:buNone/>
            </a:pPr>
            <a:r>
              <a:rPr lang="en-US" sz="2400" b="1" u="sng" dirty="0" smtClean="0"/>
              <a:t>Mass </a:t>
            </a:r>
            <a:r>
              <a:rPr lang="en-US" sz="2400" b="1" u="sng" dirty="0"/>
              <a:t>Unemployment</a:t>
            </a:r>
          </a:p>
          <a:p>
            <a:pPr lvl="2"/>
            <a:r>
              <a:rPr lang="en-US" sz="2400" dirty="0"/>
              <a:t>The need for large-scale government spending was tied to mass unemployment.</a:t>
            </a:r>
          </a:p>
          <a:p>
            <a:pPr lvl="2"/>
            <a:r>
              <a:rPr lang="en-US" sz="2400" dirty="0"/>
              <a:t>Unemployment posed grave social </a:t>
            </a:r>
            <a:r>
              <a:rPr lang="en-US" sz="2400" dirty="0" smtClean="0"/>
              <a:t>problems.</a:t>
            </a:r>
          </a:p>
          <a:p>
            <a:pPr marL="228600" lvl="1" indent="0"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New Deal in the United States</a:t>
            </a:r>
          </a:p>
          <a:p>
            <a:pPr lvl="2"/>
            <a:r>
              <a:rPr lang="en-US" sz="2400" dirty="0" smtClean="0"/>
              <a:t>In </a:t>
            </a:r>
            <a:r>
              <a:rPr lang="en-US" sz="2400" dirty="0"/>
              <a:t>1933 newly elected U.S. President Franklin Delano Roosevelt began using government intervention in the economy to fight the Depression.</a:t>
            </a:r>
          </a:p>
          <a:p>
            <a:pPr lvl="2"/>
            <a:r>
              <a:rPr lang="en-US" sz="2400" dirty="0"/>
              <a:t>Roosevelt’s administration passed the Agricultural Adjustment Act that aimed to raise prices and farm income by limiting production.</a:t>
            </a:r>
          </a:p>
          <a:p>
            <a:pPr lvl="2"/>
            <a:r>
              <a:rPr lang="en-US" sz="2400" dirty="0"/>
              <a:t>Roosevelt’s National Recovery Administration was supposed to fix wages and prices for the benefit of all, but the Supreme Court declared it unconstitutional in 1935.</a:t>
            </a:r>
          </a:p>
          <a:p>
            <a:pPr lvl="2"/>
            <a:r>
              <a:rPr lang="en-US" sz="2400" dirty="0"/>
              <a:t>Under Roosevelt, the U.S. government hired many unemployed workers through the Works Progress Administration.</a:t>
            </a:r>
          </a:p>
          <a:p>
            <a:pPr lvl="2"/>
            <a:r>
              <a:rPr lang="en-US" sz="2400" dirty="0"/>
              <a:t>The United States also created a national social security system and legalized collective bargaining by unions in this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Depression, </a:t>
            </a:r>
            <a:r>
              <a:rPr lang="en-US" dirty="0" smtClean="0"/>
              <a:t>1929-1939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Scandinavian Response to the Depression</a:t>
            </a:r>
          </a:p>
          <a:p>
            <a:pPr lvl="2"/>
            <a:r>
              <a:rPr lang="en-US" sz="2400" dirty="0"/>
              <a:t>The Swedish Social Democratic party had great success dealing with the Depression by increasing social welfare benefits and using government deficit spending to finance big public works </a:t>
            </a:r>
            <a:r>
              <a:rPr lang="en-US" sz="2400" dirty="0" smtClean="0"/>
              <a:t>projects.</a:t>
            </a:r>
          </a:p>
          <a:p>
            <a:pPr marL="228600" lvl="1" indent="0">
              <a:buNone/>
            </a:pPr>
            <a:r>
              <a:rPr lang="en-US" sz="2400" b="1" u="sng" dirty="0" smtClean="0"/>
              <a:t>Recovery and Reform in Britain and France</a:t>
            </a:r>
          </a:p>
          <a:p>
            <a:pPr lvl="2"/>
            <a:r>
              <a:rPr lang="en-US" sz="2400" dirty="0" smtClean="0"/>
              <a:t>British </a:t>
            </a:r>
            <a:r>
              <a:rPr lang="en-US" sz="2400" dirty="0"/>
              <a:t>manufacturing’s reorientation from international to national markets for consumer goods alleviated the worst of the Depression.</a:t>
            </a:r>
          </a:p>
          <a:p>
            <a:pPr lvl="2"/>
            <a:r>
              <a:rPr lang="en-US" sz="2400" dirty="0"/>
              <a:t>In France, political disunity prevented effective action to deal with the economic crisis. The only attempt to do so was that of Leon Blum’s Popular Front government, a coalition of communist and moderate left parties.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18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1181</TotalTime>
  <Words>561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The Age of Anxiety</vt:lpstr>
      <vt:lpstr>The Search for Political Stability</vt:lpstr>
      <vt:lpstr>The Search for Political Stability</vt:lpstr>
      <vt:lpstr>The Great Depression, 1929-1939</vt:lpstr>
      <vt:lpstr>The Great Depression, 1929-1939</vt:lpstr>
      <vt:lpstr>The Great Depression, 1929-1939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Anxiety</dc:title>
  <dc:creator>AshleySchwarzbeck</dc:creator>
  <cp:lastModifiedBy>AshleySchwarzbeck</cp:lastModifiedBy>
  <cp:revision>2</cp:revision>
  <dcterms:created xsi:type="dcterms:W3CDTF">2015-04-13T16:57:17Z</dcterms:created>
  <dcterms:modified xsi:type="dcterms:W3CDTF">2015-04-14T12:38:36Z</dcterms:modified>
</cp:coreProperties>
</file>