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4" r:id="rId7"/>
    <p:sldId id="263" r:id="rId8"/>
    <p:sldId id="261" r:id="rId9"/>
    <p:sldId id="265" r:id="rId10"/>
    <p:sldId id="266" r:id="rId11"/>
    <p:sldId id="267" r:id="rId12"/>
    <p:sldId id="268" r:id="rId13"/>
    <p:sldId id="269" r:id="rId14"/>
    <p:sldId id="270" r:id="rId15"/>
    <p:sldId id="271" r:id="rId16"/>
    <p:sldId id="273" r:id="rId17"/>
    <p:sldId id="274" r:id="rId18"/>
    <p:sldId id="27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10/4/2016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10/4/2016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World Religions </a:t>
            </a:r>
            <a:endParaRPr lang="en-US" dirty="0"/>
          </a:p>
        </p:txBody>
      </p:sp>
      <p:sp>
        <p:nvSpPr>
          <p:cNvPr id="3" name="Subtitle 2"/>
          <p:cNvSpPr>
            <a:spLocks noGrp="1"/>
          </p:cNvSpPr>
          <p:nvPr>
            <p:ph type="subTitle" idx="1"/>
          </p:nvPr>
        </p:nvSpPr>
        <p:spPr/>
        <p:txBody>
          <a:bodyPr/>
          <a:lstStyle/>
          <a:p>
            <a:r>
              <a:rPr lang="en-US" dirty="0" smtClean="0"/>
              <a:t>Era 1: Standard 4.2 </a:t>
            </a:r>
            <a:endParaRPr lang="en-US" dirty="0"/>
          </a:p>
        </p:txBody>
      </p:sp>
    </p:spTree>
    <p:extLst>
      <p:ext uri="{BB962C8B-B14F-4D97-AF65-F5344CB8AC3E}">
        <p14:creationId xmlns:p14="http://schemas.microsoft.com/office/powerpoint/2010/main" val="327988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399" y="1041400"/>
            <a:ext cx="6241816" cy="627380"/>
          </a:xfrm>
        </p:spPr>
        <p:txBody>
          <a:bodyPr/>
          <a:lstStyle/>
          <a:p>
            <a:r>
              <a:rPr lang="en-US" dirty="0" smtClean="0"/>
              <a:t>Buddhism </a:t>
            </a:r>
            <a:endParaRPr lang="en-US"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7996534" y="1243273"/>
            <a:ext cx="3067706" cy="4262917"/>
          </a:xfrm>
        </p:spPr>
      </p:pic>
      <p:sp>
        <p:nvSpPr>
          <p:cNvPr id="6" name="Text Placeholder 5"/>
          <p:cNvSpPr>
            <a:spLocks noGrp="1"/>
          </p:cNvSpPr>
          <p:nvPr>
            <p:ph type="body" sz="half" idx="2"/>
          </p:nvPr>
        </p:nvSpPr>
        <p:spPr>
          <a:xfrm>
            <a:off x="1295399" y="1851660"/>
            <a:ext cx="6241816" cy="4160520"/>
          </a:xfrm>
        </p:spPr>
        <p:txBody>
          <a:bodyPr>
            <a:normAutofit lnSpcReduction="10000"/>
          </a:bodyPr>
          <a:lstStyle/>
          <a:p>
            <a:pPr marL="342900" indent="-342900" algn="l">
              <a:buFont typeface="Arial" panose="020B0604020202020204" pitchFamily="34" charset="0"/>
              <a:buChar char="•"/>
            </a:pPr>
            <a:r>
              <a:rPr lang="en-US" sz="2800" dirty="0"/>
              <a:t>Developed in India approximately around 500 BCE</a:t>
            </a:r>
          </a:p>
          <a:p>
            <a:pPr marL="342900" indent="-342900" algn="l">
              <a:buFont typeface="Arial" panose="020B0604020202020204" pitchFamily="34" charset="0"/>
              <a:buChar char="•"/>
            </a:pPr>
            <a:r>
              <a:rPr lang="en-US" sz="2800" dirty="0" smtClean="0"/>
              <a:t>Founder </a:t>
            </a:r>
            <a:r>
              <a:rPr lang="en-US" sz="2800" dirty="0"/>
              <a:t>– Siddhartha </a:t>
            </a:r>
            <a:r>
              <a:rPr lang="en-US" sz="2800" dirty="0" smtClean="0"/>
              <a:t>Gautama</a:t>
            </a:r>
          </a:p>
          <a:p>
            <a:pPr marL="342900" indent="-342900" algn="l">
              <a:buFont typeface="Arial" panose="020B0604020202020204" pitchFamily="34" charset="0"/>
              <a:buChar char="•"/>
            </a:pPr>
            <a:r>
              <a:rPr lang="en-US" sz="2800" dirty="0" smtClean="0"/>
              <a:t>Currently </a:t>
            </a:r>
            <a:r>
              <a:rPr lang="en-US" sz="2800" dirty="0"/>
              <a:t>Practiced </a:t>
            </a:r>
            <a:r>
              <a:rPr lang="en-US" sz="2800" dirty="0" smtClean="0"/>
              <a:t>– China, South East Asia</a:t>
            </a:r>
          </a:p>
          <a:p>
            <a:pPr marL="342900" indent="-342900" algn="l">
              <a:buFont typeface="Arial" panose="020B0604020202020204" pitchFamily="34" charset="0"/>
              <a:buChar char="•"/>
            </a:pPr>
            <a:r>
              <a:rPr lang="en-US" sz="2800" dirty="0" smtClean="0"/>
              <a:t>Holy </a:t>
            </a:r>
            <a:r>
              <a:rPr lang="en-US" sz="2800" dirty="0"/>
              <a:t>Book- </a:t>
            </a:r>
            <a:r>
              <a:rPr lang="en-US" sz="2800" dirty="0" err="1"/>
              <a:t>Tripitka</a:t>
            </a:r>
            <a:r>
              <a:rPr lang="en-US" sz="2800" dirty="0"/>
              <a:t>, or the Three Baskets of Wisdom.</a:t>
            </a:r>
          </a:p>
          <a:p>
            <a:pPr marL="342900" indent="-342900" algn="l">
              <a:buFont typeface="Arial" panose="020B0604020202020204" pitchFamily="34" charset="0"/>
              <a:buChar char="•"/>
            </a:pPr>
            <a:r>
              <a:rPr lang="en-US" sz="2800" dirty="0" smtClean="0"/>
              <a:t>Place of Worship – Pagodas</a:t>
            </a:r>
          </a:p>
          <a:p>
            <a:endParaRPr lang="en-US" dirty="0"/>
          </a:p>
          <a:p>
            <a:endParaRPr lang="en-US" dirty="0"/>
          </a:p>
        </p:txBody>
      </p:sp>
    </p:spTree>
    <p:extLst>
      <p:ext uri="{BB962C8B-B14F-4D97-AF65-F5344CB8AC3E}">
        <p14:creationId xmlns:p14="http://schemas.microsoft.com/office/powerpoint/2010/main" val="2684899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Buddhism – Beliefs  </a:t>
            </a:r>
            <a:endParaRPr lang="en-US" dirty="0"/>
          </a:p>
        </p:txBody>
      </p:sp>
      <p:sp>
        <p:nvSpPr>
          <p:cNvPr id="3" name="Content Placeholder 2"/>
          <p:cNvSpPr>
            <a:spLocks noGrp="1"/>
          </p:cNvSpPr>
          <p:nvPr>
            <p:ph idx="1"/>
          </p:nvPr>
        </p:nvSpPr>
        <p:spPr/>
        <p:txBody>
          <a:bodyPr>
            <a:normAutofit/>
          </a:bodyPr>
          <a:lstStyle/>
          <a:p>
            <a:r>
              <a:rPr lang="en-US" sz="2800" dirty="0" smtClean="0"/>
              <a:t>Four </a:t>
            </a:r>
            <a:r>
              <a:rPr lang="en-US" sz="2800" dirty="0"/>
              <a:t>Noble Truths </a:t>
            </a:r>
            <a:r>
              <a:rPr lang="en-US" sz="2800" dirty="0" smtClean="0"/>
              <a:t>– </a:t>
            </a:r>
          </a:p>
          <a:p>
            <a:pPr lvl="1"/>
            <a:r>
              <a:rPr lang="en-US" sz="2800" dirty="0" smtClean="0"/>
              <a:t>1</a:t>
            </a:r>
            <a:r>
              <a:rPr lang="en-US" sz="2800" dirty="0"/>
              <a:t>. Life is full of pain and suffering. </a:t>
            </a:r>
          </a:p>
          <a:p>
            <a:pPr lvl="1"/>
            <a:r>
              <a:rPr lang="en-US" sz="2800" dirty="0"/>
              <a:t>2. Human desire causes this suffering. </a:t>
            </a:r>
          </a:p>
          <a:p>
            <a:pPr lvl="1"/>
            <a:r>
              <a:rPr lang="en-US" sz="2800" dirty="0"/>
              <a:t>3. By putting an end to desire, humans can end suffering. </a:t>
            </a:r>
          </a:p>
          <a:p>
            <a:pPr lvl="1"/>
            <a:r>
              <a:rPr lang="en-US" sz="2800" dirty="0"/>
              <a:t>4. Humans can end desire by following the Eight-fold Path.</a:t>
            </a:r>
          </a:p>
          <a:p>
            <a:endParaRPr lang="en-US" sz="2800" dirty="0"/>
          </a:p>
          <a:p>
            <a:endParaRPr lang="en-US" dirty="0"/>
          </a:p>
        </p:txBody>
      </p:sp>
    </p:spTree>
    <p:extLst>
      <p:ext uri="{BB962C8B-B14F-4D97-AF65-F5344CB8AC3E}">
        <p14:creationId xmlns:p14="http://schemas.microsoft.com/office/powerpoint/2010/main" val="2456646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4922518" cy="1303867"/>
          </a:xfrm>
        </p:spPr>
        <p:txBody>
          <a:bodyPr/>
          <a:lstStyle/>
          <a:p>
            <a:r>
              <a:rPr lang="en-US" dirty="0"/>
              <a:t>Buddhism – Beliefs </a:t>
            </a:r>
          </a:p>
        </p:txBody>
      </p:sp>
      <p:sp>
        <p:nvSpPr>
          <p:cNvPr id="3" name="Content Placeholder 2"/>
          <p:cNvSpPr>
            <a:spLocks noGrp="1"/>
          </p:cNvSpPr>
          <p:nvPr>
            <p:ph idx="1"/>
          </p:nvPr>
        </p:nvSpPr>
        <p:spPr>
          <a:xfrm>
            <a:off x="1295401" y="2556932"/>
            <a:ext cx="4922519" cy="3318936"/>
          </a:xfrm>
        </p:spPr>
        <p:txBody>
          <a:bodyPr/>
          <a:lstStyle/>
          <a:p>
            <a:r>
              <a:rPr lang="en-US" sz="2800" dirty="0"/>
              <a:t>Reincarnation </a:t>
            </a:r>
            <a:r>
              <a:rPr lang="en-US" sz="2800" dirty="0" smtClean="0"/>
              <a:t>- A </a:t>
            </a:r>
            <a:r>
              <a:rPr lang="en-US" sz="2800" dirty="0"/>
              <a:t>person is reincarnated until they can achieve </a:t>
            </a:r>
            <a:r>
              <a:rPr lang="en-US" sz="2800" dirty="0" smtClean="0"/>
              <a:t>Nirvana</a:t>
            </a:r>
          </a:p>
          <a:p>
            <a:r>
              <a:rPr lang="en-US" sz="2800" dirty="0"/>
              <a:t>Nirvana – Spiritual enlightenment</a:t>
            </a:r>
          </a:p>
          <a:p>
            <a:pPr marL="0" indent="0">
              <a:buNone/>
            </a:pPr>
            <a:endParaRPr lang="en-US" dirty="0"/>
          </a:p>
        </p:txBody>
      </p:sp>
      <p:pic>
        <p:nvPicPr>
          <p:cNvPr id="4" name="Picture 3"/>
          <p:cNvPicPr>
            <a:picLocks noChangeAspect="1"/>
          </p:cNvPicPr>
          <p:nvPr/>
        </p:nvPicPr>
        <p:blipFill>
          <a:blip r:embed="rId2"/>
          <a:stretch>
            <a:fillRect/>
          </a:stretch>
        </p:blipFill>
        <p:spPr>
          <a:xfrm>
            <a:off x="6416040" y="982132"/>
            <a:ext cx="4785360" cy="5104384"/>
          </a:xfrm>
          <a:prstGeom prst="rect">
            <a:avLst/>
          </a:prstGeom>
        </p:spPr>
      </p:pic>
    </p:spTree>
    <p:extLst>
      <p:ext uri="{BB962C8B-B14F-4D97-AF65-F5344CB8AC3E}">
        <p14:creationId xmlns:p14="http://schemas.microsoft.com/office/powerpoint/2010/main" val="724807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8000" dirty="0" smtClean="0"/>
              <a:t>Christianity   </a:t>
            </a:r>
            <a:endParaRPr lang="en-US" sz="8000"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7429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399" y="1041400"/>
            <a:ext cx="6241816" cy="627380"/>
          </a:xfrm>
        </p:spPr>
        <p:txBody>
          <a:bodyPr/>
          <a:lstStyle/>
          <a:p>
            <a:r>
              <a:rPr lang="en-US" dirty="0" smtClean="0"/>
              <a:t>Christianity </a:t>
            </a:r>
            <a:endParaRPr lang="en-US"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7537215" y="1747415"/>
            <a:ext cx="3680139" cy="3680139"/>
          </a:xfrm>
        </p:spPr>
      </p:pic>
      <p:sp>
        <p:nvSpPr>
          <p:cNvPr id="6" name="Text Placeholder 5"/>
          <p:cNvSpPr>
            <a:spLocks noGrp="1"/>
          </p:cNvSpPr>
          <p:nvPr>
            <p:ph type="body" sz="half" idx="2"/>
          </p:nvPr>
        </p:nvSpPr>
        <p:spPr>
          <a:xfrm>
            <a:off x="1295399" y="1851660"/>
            <a:ext cx="6241816" cy="4160520"/>
          </a:xfrm>
        </p:spPr>
        <p:txBody>
          <a:bodyPr>
            <a:normAutofit/>
          </a:bodyPr>
          <a:lstStyle/>
          <a:p>
            <a:pPr marL="342900" indent="-342900" algn="l">
              <a:buFont typeface="Arial" panose="020B0604020202020204" pitchFamily="34" charset="0"/>
              <a:buChar char="•"/>
            </a:pPr>
            <a:r>
              <a:rPr lang="en-US" sz="2800" dirty="0"/>
              <a:t>Christianity originated from Judaism about 30 CE. </a:t>
            </a:r>
            <a:endParaRPr lang="en-US" sz="2800" dirty="0" smtClean="0"/>
          </a:p>
          <a:p>
            <a:pPr marL="342900" indent="-342900" algn="l">
              <a:buFont typeface="Arial" panose="020B0604020202020204" pitchFamily="34" charset="0"/>
              <a:buChar char="•"/>
            </a:pPr>
            <a:r>
              <a:rPr lang="en-US" sz="2800" dirty="0" smtClean="0"/>
              <a:t>Founder – Jesus Christ, Paul </a:t>
            </a:r>
          </a:p>
          <a:p>
            <a:pPr marL="342900" indent="-342900" algn="l">
              <a:buFont typeface="Arial" panose="020B0604020202020204" pitchFamily="34" charset="0"/>
              <a:buChar char="•"/>
            </a:pPr>
            <a:r>
              <a:rPr lang="en-US" sz="2800" dirty="0"/>
              <a:t>Currently Practiced </a:t>
            </a:r>
            <a:r>
              <a:rPr lang="en-US" sz="2800" dirty="0" smtClean="0"/>
              <a:t>– World Wide (Largest Religion in the World)</a:t>
            </a:r>
          </a:p>
          <a:p>
            <a:pPr marL="342900" indent="-342900" algn="l">
              <a:buFont typeface="Arial" panose="020B0604020202020204" pitchFamily="34" charset="0"/>
              <a:buChar char="•"/>
            </a:pPr>
            <a:r>
              <a:rPr lang="en-US" sz="2800" dirty="0" smtClean="0"/>
              <a:t>Holy Book- The Bible</a:t>
            </a:r>
          </a:p>
          <a:p>
            <a:pPr marL="342900" indent="-342900" algn="l">
              <a:buFont typeface="Arial" panose="020B0604020202020204" pitchFamily="34" charset="0"/>
              <a:buChar char="•"/>
            </a:pPr>
            <a:r>
              <a:rPr lang="en-US" sz="2800" dirty="0" smtClean="0"/>
              <a:t>Holy City – Jerusalem </a:t>
            </a:r>
          </a:p>
          <a:p>
            <a:endParaRPr lang="en-US" dirty="0"/>
          </a:p>
          <a:p>
            <a:endParaRPr lang="en-US" dirty="0"/>
          </a:p>
        </p:txBody>
      </p:sp>
    </p:spTree>
    <p:extLst>
      <p:ext uri="{BB962C8B-B14F-4D97-AF65-F5344CB8AC3E}">
        <p14:creationId xmlns:p14="http://schemas.microsoft.com/office/powerpoint/2010/main" val="1014933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Christianity – Beliefs  </a:t>
            </a:r>
            <a:endParaRPr lang="en-US" dirty="0"/>
          </a:p>
        </p:txBody>
      </p:sp>
      <p:sp>
        <p:nvSpPr>
          <p:cNvPr id="3" name="Content Placeholder 2"/>
          <p:cNvSpPr>
            <a:spLocks noGrp="1"/>
          </p:cNvSpPr>
          <p:nvPr>
            <p:ph idx="1"/>
          </p:nvPr>
        </p:nvSpPr>
        <p:spPr/>
        <p:txBody>
          <a:bodyPr>
            <a:normAutofit lnSpcReduction="10000"/>
          </a:bodyPr>
          <a:lstStyle/>
          <a:p>
            <a:r>
              <a:rPr lang="en-US" sz="2800" dirty="0"/>
              <a:t>Christians believe that Jesus was a Messiah, or </a:t>
            </a:r>
            <a:r>
              <a:rPr lang="en-US" sz="2800" dirty="0" smtClean="0"/>
              <a:t>savior Sent </a:t>
            </a:r>
            <a:r>
              <a:rPr lang="en-US" sz="2800" dirty="0"/>
              <a:t>by God to bring eternal life to anyone who would follow him.  </a:t>
            </a:r>
            <a:endParaRPr lang="en-US" sz="2800" dirty="0" smtClean="0"/>
          </a:p>
          <a:p>
            <a:r>
              <a:rPr lang="en-US" sz="2800" dirty="0" smtClean="0"/>
              <a:t>Jesus </a:t>
            </a:r>
            <a:r>
              <a:rPr lang="en-US" sz="2800" dirty="0"/>
              <a:t>accepted the Ten Commandments and also preached equality of man before God. </a:t>
            </a:r>
            <a:endParaRPr lang="en-US" sz="2800" dirty="0" smtClean="0"/>
          </a:p>
          <a:p>
            <a:r>
              <a:rPr lang="en-US" sz="2800" dirty="0" smtClean="0"/>
              <a:t>Although </a:t>
            </a:r>
            <a:r>
              <a:rPr lang="en-US" sz="2800" dirty="0"/>
              <a:t>the Romans originally felt threatened by the Christians, and therefore allowed Jesus to be crucified, Christianity eventually became the official religion of the Roman Empire.</a:t>
            </a:r>
          </a:p>
          <a:p>
            <a:endParaRPr lang="en-US" dirty="0"/>
          </a:p>
        </p:txBody>
      </p:sp>
    </p:spTree>
    <p:extLst>
      <p:ext uri="{BB962C8B-B14F-4D97-AF65-F5344CB8AC3E}">
        <p14:creationId xmlns:p14="http://schemas.microsoft.com/office/powerpoint/2010/main" val="653168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8000" dirty="0" smtClean="0"/>
              <a:t>Islam </a:t>
            </a:r>
            <a:endParaRPr lang="en-US" sz="8000"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6025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399" y="1041400"/>
            <a:ext cx="6241816" cy="627380"/>
          </a:xfrm>
        </p:spPr>
        <p:txBody>
          <a:bodyPr/>
          <a:lstStyle/>
          <a:p>
            <a:r>
              <a:rPr lang="en-US" dirty="0" smtClean="0"/>
              <a:t>Islam </a:t>
            </a:r>
            <a:endParaRPr lang="en-US"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7537215" y="1747415"/>
            <a:ext cx="3680139" cy="3680139"/>
          </a:xfrm>
        </p:spPr>
      </p:pic>
      <p:sp>
        <p:nvSpPr>
          <p:cNvPr id="6" name="Text Placeholder 5"/>
          <p:cNvSpPr>
            <a:spLocks noGrp="1"/>
          </p:cNvSpPr>
          <p:nvPr>
            <p:ph type="body" sz="half" idx="2"/>
          </p:nvPr>
        </p:nvSpPr>
        <p:spPr>
          <a:xfrm>
            <a:off x="1295399" y="1851660"/>
            <a:ext cx="6241816" cy="4160520"/>
          </a:xfrm>
        </p:spPr>
        <p:txBody>
          <a:bodyPr>
            <a:normAutofit lnSpcReduction="10000"/>
          </a:bodyPr>
          <a:lstStyle/>
          <a:p>
            <a:pPr marL="342900" indent="-342900" algn="l">
              <a:buFont typeface="Arial" panose="020B0604020202020204" pitchFamily="34" charset="0"/>
              <a:buChar char="•"/>
            </a:pPr>
            <a:r>
              <a:rPr lang="en-US" sz="2800" dirty="0"/>
              <a:t>Islam originated in the Middle East around 622 </a:t>
            </a:r>
            <a:r>
              <a:rPr lang="en-US" sz="2800" dirty="0" smtClean="0"/>
              <a:t>CE</a:t>
            </a:r>
          </a:p>
          <a:p>
            <a:pPr marL="342900" indent="-342900" algn="l">
              <a:buFont typeface="Arial" panose="020B0604020202020204" pitchFamily="34" charset="0"/>
              <a:buChar char="•"/>
            </a:pPr>
            <a:r>
              <a:rPr lang="en-US" sz="2800" dirty="0" smtClean="0"/>
              <a:t>Founder </a:t>
            </a:r>
            <a:r>
              <a:rPr lang="en-US" sz="2800" dirty="0"/>
              <a:t>– </a:t>
            </a:r>
            <a:r>
              <a:rPr lang="en-US" sz="2800" dirty="0" smtClean="0"/>
              <a:t>Muhammad</a:t>
            </a:r>
          </a:p>
          <a:p>
            <a:pPr marL="342900" indent="-342900" algn="l">
              <a:buFont typeface="Arial" panose="020B0604020202020204" pitchFamily="34" charset="0"/>
              <a:buChar char="•"/>
            </a:pPr>
            <a:r>
              <a:rPr lang="en-US" sz="2800" dirty="0" smtClean="0"/>
              <a:t>Currently Practiced – World Wide (Fastest Growing Religion in the World)</a:t>
            </a:r>
          </a:p>
          <a:p>
            <a:pPr marL="342900" indent="-342900" algn="l">
              <a:buFont typeface="Arial" panose="020B0604020202020204" pitchFamily="34" charset="0"/>
              <a:buChar char="•"/>
            </a:pPr>
            <a:r>
              <a:rPr lang="en-US" sz="2800" dirty="0" smtClean="0"/>
              <a:t>Holy Book- The Qur’an</a:t>
            </a:r>
          </a:p>
          <a:p>
            <a:pPr marL="342900" indent="-342900" algn="l">
              <a:buFont typeface="Arial" panose="020B0604020202020204" pitchFamily="34" charset="0"/>
              <a:buChar char="•"/>
            </a:pPr>
            <a:r>
              <a:rPr lang="en-US" sz="2800" dirty="0" smtClean="0"/>
              <a:t>Holy City – Jerusalem, Mecca </a:t>
            </a:r>
          </a:p>
          <a:p>
            <a:pPr marL="342900" indent="-342900" algn="l">
              <a:buFont typeface="Arial" panose="020B0604020202020204" pitchFamily="34" charset="0"/>
              <a:buChar char="•"/>
            </a:pPr>
            <a:r>
              <a:rPr lang="en-US" sz="2800" dirty="0" smtClean="0"/>
              <a:t>Places of Worship – Mosques </a:t>
            </a:r>
          </a:p>
          <a:p>
            <a:endParaRPr lang="en-US" dirty="0"/>
          </a:p>
          <a:p>
            <a:endParaRPr lang="en-US" dirty="0"/>
          </a:p>
        </p:txBody>
      </p:sp>
    </p:spTree>
    <p:extLst>
      <p:ext uri="{BB962C8B-B14F-4D97-AF65-F5344CB8AC3E}">
        <p14:creationId xmlns:p14="http://schemas.microsoft.com/office/powerpoint/2010/main" val="4131507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Christianity – Beliefs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altLang="en-US" sz="2800" dirty="0"/>
              <a:t>Five Pillars of </a:t>
            </a:r>
            <a:r>
              <a:rPr lang="en-US" altLang="en-US" sz="2800" dirty="0" smtClean="0"/>
              <a:t>Islam</a:t>
            </a:r>
            <a:endParaRPr lang="en-US" sz="2800" dirty="0" smtClean="0"/>
          </a:p>
          <a:p>
            <a:pPr marL="971550" lvl="1" indent="-514350">
              <a:buFont typeface="+mj-lt"/>
              <a:buAutoNum type="arabicPeriod"/>
            </a:pPr>
            <a:r>
              <a:rPr lang="en-US" sz="2800" dirty="0" smtClean="0"/>
              <a:t>Faith </a:t>
            </a:r>
            <a:r>
              <a:rPr lang="en-US" sz="2800" dirty="0"/>
              <a:t>in one God, </a:t>
            </a:r>
            <a:r>
              <a:rPr lang="en-US" sz="2800" dirty="0" smtClean="0"/>
              <a:t>Allah—Mohamad is his prophet </a:t>
            </a:r>
            <a:endParaRPr lang="en-US" sz="2800" dirty="0"/>
          </a:p>
          <a:p>
            <a:pPr marL="971550" lvl="1" indent="-514350">
              <a:buFont typeface="+mj-lt"/>
              <a:buAutoNum type="arabicPeriod"/>
            </a:pPr>
            <a:r>
              <a:rPr lang="en-US" sz="2800" dirty="0"/>
              <a:t> </a:t>
            </a:r>
            <a:r>
              <a:rPr lang="en-US" sz="2800" dirty="0" smtClean="0"/>
              <a:t>Pray five </a:t>
            </a:r>
            <a:r>
              <a:rPr lang="en-US" sz="2800" dirty="0"/>
              <a:t>times daily prayer toward Mecca</a:t>
            </a:r>
          </a:p>
          <a:p>
            <a:pPr marL="971550" lvl="1" indent="-514350">
              <a:buFont typeface="+mj-lt"/>
              <a:buAutoNum type="arabicPeriod"/>
            </a:pPr>
            <a:r>
              <a:rPr lang="en-US" sz="2800" dirty="0" smtClean="0"/>
              <a:t>Give a % of their income to help the poor</a:t>
            </a:r>
            <a:endParaRPr lang="en-US" sz="2800" dirty="0"/>
          </a:p>
          <a:p>
            <a:pPr marL="971550" lvl="1" indent="-514350">
              <a:buFont typeface="+mj-lt"/>
              <a:buAutoNum type="arabicPeriod"/>
            </a:pPr>
            <a:r>
              <a:rPr lang="en-US" sz="2800" dirty="0"/>
              <a:t>Fasting during the holy month of Ramadan</a:t>
            </a:r>
          </a:p>
          <a:p>
            <a:pPr marL="971550" lvl="1" indent="-514350">
              <a:buFont typeface="+mj-lt"/>
              <a:buAutoNum type="arabicPeriod"/>
            </a:pPr>
            <a:r>
              <a:rPr lang="en-US" sz="2800" dirty="0"/>
              <a:t>Pilgrimage to holy city of </a:t>
            </a:r>
            <a:r>
              <a:rPr lang="en-US" sz="2800" dirty="0" smtClean="0"/>
              <a:t>Mecca - Hajj</a:t>
            </a:r>
            <a:endParaRPr lang="en-US" sz="2800" dirty="0"/>
          </a:p>
          <a:p>
            <a:endParaRPr lang="en-US" dirty="0"/>
          </a:p>
        </p:txBody>
      </p:sp>
    </p:spTree>
    <p:extLst>
      <p:ext uri="{BB962C8B-B14F-4D97-AF65-F5344CB8AC3E}">
        <p14:creationId xmlns:p14="http://schemas.microsoft.com/office/powerpoint/2010/main" val="2864424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Belief Systems</a:t>
            </a:r>
            <a:endParaRPr lang="en-US" dirty="0"/>
          </a:p>
        </p:txBody>
      </p:sp>
      <p:sp>
        <p:nvSpPr>
          <p:cNvPr id="3" name="Content Placeholder 2"/>
          <p:cNvSpPr>
            <a:spLocks noGrp="1"/>
          </p:cNvSpPr>
          <p:nvPr>
            <p:ph idx="1"/>
          </p:nvPr>
        </p:nvSpPr>
        <p:spPr/>
        <p:txBody>
          <a:bodyPr>
            <a:normAutofit lnSpcReduction="10000"/>
          </a:bodyPr>
          <a:lstStyle/>
          <a:p>
            <a:r>
              <a:rPr lang="en-US" sz="3600" dirty="0" smtClean="0"/>
              <a:t>Polytheistic </a:t>
            </a:r>
            <a:r>
              <a:rPr lang="en-US" sz="3600" dirty="0"/>
              <a:t>– Belief in MORE THAN ONE god 	or divine being </a:t>
            </a:r>
          </a:p>
          <a:p>
            <a:pPr lvl="1"/>
            <a:r>
              <a:rPr lang="en-US" sz="3600" dirty="0" smtClean="0"/>
              <a:t>Examples</a:t>
            </a:r>
            <a:r>
              <a:rPr lang="en-US" sz="3600" dirty="0"/>
              <a:t>:  </a:t>
            </a:r>
            <a:r>
              <a:rPr lang="en-US" sz="3600" dirty="0" smtClean="0"/>
              <a:t>Buddhism, Hinduism</a:t>
            </a:r>
          </a:p>
          <a:p>
            <a:r>
              <a:rPr lang="en-US" sz="3600" dirty="0" smtClean="0"/>
              <a:t> Monotheistic – Belief in ONE god.</a:t>
            </a:r>
          </a:p>
          <a:p>
            <a:pPr lvl="1"/>
            <a:r>
              <a:rPr lang="en-US" sz="3600" dirty="0" smtClean="0"/>
              <a:t>Examples</a:t>
            </a:r>
            <a:r>
              <a:rPr lang="en-US" sz="3600" dirty="0"/>
              <a:t>:  Judaism, </a:t>
            </a:r>
            <a:r>
              <a:rPr lang="en-US" sz="3600" dirty="0" smtClean="0"/>
              <a:t>Christianity</a:t>
            </a:r>
            <a:r>
              <a:rPr lang="en-US" sz="3600" dirty="0"/>
              <a:t>, Islam</a:t>
            </a:r>
          </a:p>
          <a:p>
            <a:endParaRPr lang="en-US" dirty="0"/>
          </a:p>
        </p:txBody>
      </p:sp>
    </p:spTree>
    <p:extLst>
      <p:ext uri="{BB962C8B-B14F-4D97-AF65-F5344CB8AC3E}">
        <p14:creationId xmlns:p14="http://schemas.microsoft.com/office/powerpoint/2010/main" val="4037632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8000" dirty="0" smtClean="0"/>
              <a:t>Hinduism </a:t>
            </a:r>
            <a:endParaRPr lang="en-US" sz="8000"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96090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399" y="1041400"/>
            <a:ext cx="6241816" cy="627380"/>
          </a:xfrm>
        </p:spPr>
        <p:txBody>
          <a:bodyPr/>
          <a:lstStyle/>
          <a:p>
            <a:r>
              <a:rPr lang="en-US" dirty="0" smtClean="0"/>
              <a:t>Hinduism</a:t>
            </a:r>
            <a:endParaRPr lang="en-US"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3350" r="3350"/>
          <a:stretch>
            <a:fillRect/>
          </a:stretch>
        </p:blipFill>
        <p:spPr/>
      </p:pic>
      <p:sp>
        <p:nvSpPr>
          <p:cNvPr id="6" name="Text Placeholder 5"/>
          <p:cNvSpPr>
            <a:spLocks noGrp="1"/>
          </p:cNvSpPr>
          <p:nvPr>
            <p:ph type="body" sz="half" idx="2"/>
          </p:nvPr>
        </p:nvSpPr>
        <p:spPr>
          <a:xfrm>
            <a:off x="1295399" y="1851660"/>
            <a:ext cx="6241816" cy="4160520"/>
          </a:xfrm>
        </p:spPr>
        <p:txBody>
          <a:bodyPr>
            <a:normAutofit fontScale="85000" lnSpcReduction="10000"/>
          </a:bodyPr>
          <a:lstStyle/>
          <a:p>
            <a:pPr marL="342900" indent="-342900" algn="l">
              <a:buFont typeface="Arial" panose="020B0604020202020204" pitchFamily="34" charset="0"/>
              <a:buChar char="•"/>
            </a:pPr>
            <a:r>
              <a:rPr lang="en-US" sz="2400" dirty="0"/>
              <a:t>Developed in India approximately around 3000 </a:t>
            </a:r>
            <a:r>
              <a:rPr lang="en-US" sz="2400" dirty="0" smtClean="0"/>
              <a:t>BCE</a:t>
            </a:r>
          </a:p>
          <a:p>
            <a:pPr marL="342900" indent="-342900" algn="l">
              <a:buFont typeface="Arial" panose="020B0604020202020204" pitchFamily="34" charset="0"/>
              <a:buChar char="•"/>
            </a:pPr>
            <a:r>
              <a:rPr lang="en-US" sz="2400" dirty="0" smtClean="0"/>
              <a:t>No Specific Founder</a:t>
            </a:r>
          </a:p>
          <a:p>
            <a:pPr marL="342900" indent="-342900" algn="l">
              <a:buFont typeface="Arial" panose="020B0604020202020204" pitchFamily="34" charset="0"/>
              <a:buChar char="•"/>
            </a:pPr>
            <a:r>
              <a:rPr lang="en-US" sz="2400" dirty="0"/>
              <a:t>Currently Practiced </a:t>
            </a:r>
            <a:r>
              <a:rPr lang="en-US" sz="2400" dirty="0" smtClean="0"/>
              <a:t>– India</a:t>
            </a:r>
          </a:p>
          <a:p>
            <a:pPr marL="342900" indent="-342900" algn="l">
              <a:buFont typeface="Arial" panose="020B0604020202020204" pitchFamily="34" charset="0"/>
              <a:buChar char="•"/>
            </a:pPr>
            <a:r>
              <a:rPr lang="en-US" sz="2400" dirty="0" smtClean="0"/>
              <a:t>Holy Books- Vedas</a:t>
            </a:r>
          </a:p>
          <a:p>
            <a:pPr marL="342900" indent="-342900" algn="l">
              <a:buFont typeface="Arial" panose="020B0604020202020204" pitchFamily="34" charset="0"/>
              <a:buChar char="•"/>
            </a:pPr>
            <a:r>
              <a:rPr lang="en-US" sz="2400" dirty="0" smtClean="0"/>
              <a:t>Beliefs </a:t>
            </a:r>
            <a:r>
              <a:rPr lang="en-US" sz="2400" dirty="0"/>
              <a:t>– Brahma is the Supreme Being in the Hindu religion.  Hindus believe in millions of different gods and are considered manifestations of the one god Brahma.  There are  three main gods that control the cycle of life:</a:t>
            </a:r>
          </a:p>
          <a:p>
            <a:pPr algn="l"/>
            <a:r>
              <a:rPr lang="en-US" sz="2400" dirty="0"/>
              <a:t> 		Brahma- the creator </a:t>
            </a:r>
          </a:p>
          <a:p>
            <a:pPr algn="l"/>
            <a:r>
              <a:rPr lang="en-US" sz="2400" dirty="0"/>
              <a:t>		Vishnu-  the  preserver of life</a:t>
            </a:r>
          </a:p>
          <a:p>
            <a:pPr algn="l"/>
            <a:r>
              <a:rPr lang="en-US" sz="2400" dirty="0"/>
              <a:t>		Shiva- the destroyer</a:t>
            </a:r>
          </a:p>
          <a:p>
            <a:endParaRPr lang="en-US" dirty="0"/>
          </a:p>
          <a:p>
            <a:endParaRPr lang="en-US" dirty="0"/>
          </a:p>
        </p:txBody>
      </p:sp>
    </p:spTree>
    <p:extLst>
      <p:ext uri="{BB962C8B-B14F-4D97-AF65-F5344CB8AC3E}">
        <p14:creationId xmlns:p14="http://schemas.microsoft.com/office/powerpoint/2010/main" val="2548742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Hinduism </a:t>
            </a:r>
            <a:endParaRPr lang="en-US" dirty="0"/>
          </a:p>
        </p:txBody>
      </p:sp>
      <p:sp>
        <p:nvSpPr>
          <p:cNvPr id="8" name="Content Placeholder 7"/>
          <p:cNvSpPr>
            <a:spLocks noGrp="1"/>
          </p:cNvSpPr>
          <p:nvPr>
            <p:ph idx="1"/>
          </p:nvPr>
        </p:nvSpPr>
        <p:spPr>
          <a:xfrm>
            <a:off x="5623560" y="2556932"/>
            <a:ext cx="5273036" cy="3318936"/>
          </a:xfrm>
        </p:spPr>
        <p:txBody>
          <a:bodyPr/>
          <a:lstStyle/>
          <a:p>
            <a:r>
              <a:rPr lang="en-US" dirty="0"/>
              <a:t>Reincarnation – The belief that your soul is reborn into another </a:t>
            </a:r>
            <a:r>
              <a:rPr lang="en-US" dirty="0" smtClean="0"/>
              <a:t>body</a:t>
            </a:r>
            <a:endParaRPr lang="en-US" dirty="0"/>
          </a:p>
          <a:p>
            <a:r>
              <a:rPr lang="en-US" dirty="0" smtClean="0"/>
              <a:t>Karma </a:t>
            </a:r>
            <a:r>
              <a:rPr lang="en-US" dirty="0"/>
              <a:t>– deeds (actions, words, and thoughts) that impact your </a:t>
            </a:r>
            <a:r>
              <a:rPr lang="en-US" dirty="0" smtClean="0"/>
              <a:t>future</a:t>
            </a:r>
            <a:endParaRPr lang="en-US" dirty="0"/>
          </a:p>
          <a:p>
            <a:r>
              <a:rPr lang="en-US" dirty="0" smtClean="0"/>
              <a:t>Dharma </a:t>
            </a:r>
            <a:r>
              <a:rPr lang="en-US" dirty="0"/>
              <a:t>- fulfilling one's duty or occupation in life</a:t>
            </a:r>
          </a:p>
          <a:p>
            <a:endParaRPr lang="en-US" dirty="0"/>
          </a:p>
        </p:txBody>
      </p:sp>
      <p:pic>
        <p:nvPicPr>
          <p:cNvPr id="9" name="Picture 8"/>
          <p:cNvPicPr>
            <a:picLocks noChangeAspect="1"/>
          </p:cNvPicPr>
          <p:nvPr/>
        </p:nvPicPr>
        <p:blipFill>
          <a:blip r:embed="rId2"/>
          <a:stretch>
            <a:fillRect/>
          </a:stretch>
        </p:blipFill>
        <p:spPr>
          <a:xfrm>
            <a:off x="926757" y="2556932"/>
            <a:ext cx="4422482" cy="3318936"/>
          </a:xfrm>
          <a:prstGeom prst="rect">
            <a:avLst/>
          </a:prstGeom>
        </p:spPr>
      </p:pic>
    </p:spTree>
    <p:extLst>
      <p:ext uri="{BB962C8B-B14F-4D97-AF65-F5344CB8AC3E}">
        <p14:creationId xmlns:p14="http://schemas.microsoft.com/office/powerpoint/2010/main" val="1496930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8000" dirty="0" smtClean="0"/>
              <a:t>Judaism </a:t>
            </a:r>
            <a:endParaRPr lang="en-US" sz="8000"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389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399" y="1041400"/>
            <a:ext cx="6241816" cy="627380"/>
          </a:xfrm>
        </p:spPr>
        <p:txBody>
          <a:bodyPr/>
          <a:lstStyle/>
          <a:p>
            <a:r>
              <a:rPr lang="en-US" dirty="0" smtClean="0"/>
              <a:t>Judaism</a:t>
            </a:r>
            <a:endParaRPr lang="en-US"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7537215" y="1668780"/>
            <a:ext cx="3680139" cy="3837410"/>
          </a:xfrm>
        </p:spPr>
      </p:pic>
      <p:sp>
        <p:nvSpPr>
          <p:cNvPr id="6" name="Text Placeholder 5"/>
          <p:cNvSpPr>
            <a:spLocks noGrp="1"/>
          </p:cNvSpPr>
          <p:nvPr>
            <p:ph type="body" sz="half" idx="2"/>
          </p:nvPr>
        </p:nvSpPr>
        <p:spPr>
          <a:xfrm>
            <a:off x="1295399" y="1851660"/>
            <a:ext cx="6241816" cy="4160520"/>
          </a:xfrm>
        </p:spPr>
        <p:txBody>
          <a:bodyPr>
            <a:normAutofit/>
          </a:bodyPr>
          <a:lstStyle/>
          <a:p>
            <a:pPr marL="342900" indent="-342900" algn="l">
              <a:buFont typeface="Arial" panose="020B0604020202020204" pitchFamily="34" charset="0"/>
              <a:buChar char="•"/>
            </a:pPr>
            <a:r>
              <a:rPr lang="en-US" sz="2800" dirty="0"/>
              <a:t>Developed in </a:t>
            </a:r>
            <a:r>
              <a:rPr lang="en-US" sz="2800" dirty="0" smtClean="0"/>
              <a:t>the Middle East around 1000 BCE</a:t>
            </a:r>
          </a:p>
          <a:p>
            <a:pPr marL="342900" indent="-342900" algn="l">
              <a:buFont typeface="Arial" panose="020B0604020202020204" pitchFamily="34" charset="0"/>
              <a:buChar char="•"/>
            </a:pPr>
            <a:r>
              <a:rPr lang="en-US" sz="2800" dirty="0" smtClean="0"/>
              <a:t>Founder – Abraham</a:t>
            </a:r>
          </a:p>
          <a:p>
            <a:pPr marL="342900" indent="-342900" algn="l">
              <a:buFont typeface="Arial" panose="020B0604020202020204" pitchFamily="34" charset="0"/>
              <a:buChar char="•"/>
            </a:pPr>
            <a:r>
              <a:rPr lang="en-US" sz="2800" dirty="0"/>
              <a:t>Currently Practiced </a:t>
            </a:r>
            <a:r>
              <a:rPr lang="en-US" sz="2800" dirty="0" smtClean="0"/>
              <a:t>– Israel, U.S.</a:t>
            </a:r>
          </a:p>
          <a:p>
            <a:pPr marL="342900" indent="-342900" algn="l">
              <a:buFont typeface="Arial" panose="020B0604020202020204" pitchFamily="34" charset="0"/>
              <a:buChar char="•"/>
            </a:pPr>
            <a:r>
              <a:rPr lang="en-US" sz="2800" dirty="0" smtClean="0"/>
              <a:t>Holy Book- The Torah </a:t>
            </a:r>
          </a:p>
          <a:p>
            <a:pPr marL="342900" indent="-342900" algn="l">
              <a:buFont typeface="Arial" panose="020B0604020202020204" pitchFamily="34" charset="0"/>
              <a:buChar char="•"/>
            </a:pPr>
            <a:r>
              <a:rPr lang="en-US" sz="2800" dirty="0" smtClean="0"/>
              <a:t>Holy City – Jerusalem </a:t>
            </a:r>
          </a:p>
          <a:p>
            <a:endParaRPr lang="en-US" dirty="0"/>
          </a:p>
          <a:p>
            <a:endParaRPr lang="en-US" dirty="0"/>
          </a:p>
        </p:txBody>
      </p:sp>
    </p:spTree>
    <p:extLst>
      <p:ext uri="{BB962C8B-B14F-4D97-AF65-F5344CB8AC3E}">
        <p14:creationId xmlns:p14="http://schemas.microsoft.com/office/powerpoint/2010/main" val="4110089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Judaism – Beliefs  </a:t>
            </a:r>
            <a:endParaRPr lang="en-US" dirty="0"/>
          </a:p>
        </p:txBody>
      </p:sp>
      <p:sp>
        <p:nvSpPr>
          <p:cNvPr id="3" name="Content Placeholder 2"/>
          <p:cNvSpPr>
            <a:spLocks noGrp="1"/>
          </p:cNvSpPr>
          <p:nvPr>
            <p:ph idx="1"/>
          </p:nvPr>
        </p:nvSpPr>
        <p:spPr/>
        <p:txBody>
          <a:bodyPr/>
          <a:lstStyle/>
          <a:p>
            <a:r>
              <a:rPr lang="en-US" sz="2800" dirty="0"/>
              <a:t>Jews believe that there is a single God (Yahweh) who not only created the universe, but with whom every Jew can have an individual and personal relationship. </a:t>
            </a:r>
          </a:p>
          <a:p>
            <a:r>
              <a:rPr lang="en-US" sz="2800" dirty="0"/>
              <a:t>They await the Messiah, who will be an earthly king.  They believe in heaven, but </a:t>
            </a:r>
            <a:r>
              <a:rPr lang="en-US" sz="2800" dirty="0" smtClean="0"/>
              <a:t>have less focus on the afterlife. </a:t>
            </a:r>
            <a:endParaRPr lang="en-US" sz="2800" dirty="0"/>
          </a:p>
          <a:p>
            <a:r>
              <a:rPr lang="en-US" sz="2800" dirty="0"/>
              <a:t>Ten Commandments is the basic code of law.</a:t>
            </a:r>
          </a:p>
          <a:p>
            <a:endParaRPr lang="en-US" dirty="0"/>
          </a:p>
        </p:txBody>
      </p:sp>
    </p:spTree>
    <p:extLst>
      <p:ext uri="{BB962C8B-B14F-4D97-AF65-F5344CB8AC3E}">
        <p14:creationId xmlns:p14="http://schemas.microsoft.com/office/powerpoint/2010/main" val="308504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8000" dirty="0" smtClean="0"/>
              <a:t>Buddhism  </a:t>
            </a:r>
            <a:endParaRPr lang="en-US" sz="8000"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09549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46</TotalTime>
  <Words>515</Words>
  <Application>Microsoft Office PowerPoint</Application>
  <PresentationFormat>Widescreen</PresentationFormat>
  <Paragraphs>74</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Garamond</vt:lpstr>
      <vt:lpstr>Organic</vt:lpstr>
      <vt:lpstr>World Religions </vt:lpstr>
      <vt:lpstr>Types of Belief Systems</vt:lpstr>
      <vt:lpstr>Hinduism </vt:lpstr>
      <vt:lpstr>Hinduism</vt:lpstr>
      <vt:lpstr>Hinduism </vt:lpstr>
      <vt:lpstr>Judaism </vt:lpstr>
      <vt:lpstr>Judaism</vt:lpstr>
      <vt:lpstr>Judaism – Beliefs  </vt:lpstr>
      <vt:lpstr>Buddhism  </vt:lpstr>
      <vt:lpstr>Buddhism </vt:lpstr>
      <vt:lpstr>Buddhism – Beliefs  </vt:lpstr>
      <vt:lpstr>Buddhism – Beliefs </vt:lpstr>
      <vt:lpstr>Christianity   </vt:lpstr>
      <vt:lpstr>Christianity </vt:lpstr>
      <vt:lpstr>Christianity – Beliefs  </vt:lpstr>
      <vt:lpstr>Islam </vt:lpstr>
      <vt:lpstr>Islam </vt:lpstr>
      <vt:lpstr>Christianity – Beliefs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Religions</dc:title>
  <dc:creator>AshleySchwarzbeck</dc:creator>
  <cp:lastModifiedBy>AshleySchwarzbeck</cp:lastModifiedBy>
  <cp:revision>6</cp:revision>
  <dcterms:created xsi:type="dcterms:W3CDTF">2016-10-04T14:07:17Z</dcterms:created>
  <dcterms:modified xsi:type="dcterms:W3CDTF">2016-10-04T14:54:13Z</dcterms:modified>
</cp:coreProperties>
</file>